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0" r:id="rId14"/>
    <p:sldId id="269"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4D213A-C6E2-4C5C-84EF-456725CAA713}" type="doc">
      <dgm:prSet loTypeId="urn:microsoft.com/office/officeart/2018/5/layout/IconCircleLabelList" loCatId="icon" qsTypeId="urn:microsoft.com/office/officeart/2005/8/quickstyle/simple1" qsCatId="simple" csTypeId="urn:microsoft.com/office/officeart/2005/8/colors/accent3_2" csCatId="accent3" phldr="1"/>
      <dgm:spPr/>
      <dgm:t>
        <a:bodyPr/>
        <a:lstStyle/>
        <a:p>
          <a:endParaRPr lang="en-US"/>
        </a:p>
      </dgm:t>
    </dgm:pt>
    <dgm:pt modelId="{9EA9BC91-16F6-40CB-9D45-16EED7A6864C}">
      <dgm:prSet/>
      <dgm:spPr/>
      <dgm:t>
        <a:bodyPr/>
        <a:lstStyle/>
        <a:p>
          <a:pPr>
            <a:defRPr cap="all"/>
          </a:pPr>
          <a:r>
            <a:rPr lang="en-US" b="1" dirty="0">
              <a:latin typeface="Calibri" panose="020F0502020204030204" pitchFamily="34" charset="0"/>
              <a:cs typeface="Calibri" panose="020F0502020204030204" pitchFamily="34" charset="0"/>
            </a:rPr>
            <a:t>Person (Client System) </a:t>
          </a:r>
        </a:p>
        <a:p>
          <a:pPr>
            <a:defRPr cap="all"/>
          </a:pPr>
          <a:r>
            <a:rPr lang="en-CA" dirty="0">
              <a:latin typeface="Calibri" panose="020F0502020204030204" pitchFamily="34" charset="0"/>
              <a:cs typeface="Calibri" panose="020F0502020204030204" pitchFamily="34" charset="0"/>
            </a:rPr>
            <a:t>A composite of physiological, psychological, sociocultural, developmental and spiritual variables in interaction with the internal and external environment. Represented by a central structure, lines of defense, and lines of resistance.</a:t>
          </a:r>
          <a:endParaRPr lang="en-US" dirty="0">
            <a:latin typeface="Calibri" panose="020F0502020204030204" pitchFamily="34" charset="0"/>
            <a:cs typeface="Calibri" panose="020F0502020204030204" pitchFamily="34" charset="0"/>
          </a:endParaRPr>
        </a:p>
      </dgm:t>
    </dgm:pt>
    <dgm:pt modelId="{FE8147F2-2BAC-4C15-8414-9B3E44EB9042}" type="parTrans" cxnId="{E690CC53-8283-450A-A556-6720A0F05808}">
      <dgm:prSet/>
      <dgm:spPr/>
      <dgm:t>
        <a:bodyPr/>
        <a:lstStyle/>
        <a:p>
          <a:endParaRPr lang="en-US"/>
        </a:p>
      </dgm:t>
    </dgm:pt>
    <dgm:pt modelId="{025A5C10-F8A6-4AB3-B469-90DA37E902B6}" type="sibTrans" cxnId="{E690CC53-8283-450A-A556-6720A0F05808}">
      <dgm:prSet/>
      <dgm:spPr/>
      <dgm:t>
        <a:bodyPr/>
        <a:lstStyle/>
        <a:p>
          <a:endParaRPr lang="en-US"/>
        </a:p>
      </dgm:t>
    </dgm:pt>
    <dgm:pt modelId="{70E6F84B-8B4E-475E-BD2C-C05A96956F2B}">
      <dgm:prSet/>
      <dgm:spPr/>
      <dgm:t>
        <a:bodyPr/>
        <a:lstStyle/>
        <a:p>
          <a:pPr>
            <a:defRPr cap="all"/>
          </a:pPr>
          <a:r>
            <a:rPr lang="en-CA" b="1" dirty="0"/>
            <a:t>Environment </a:t>
          </a:r>
        </a:p>
        <a:p>
          <a:pPr>
            <a:defRPr cap="all"/>
          </a:pPr>
          <a:r>
            <a:rPr lang="en-CA" dirty="0">
              <a:latin typeface="Calibri" panose="020F0502020204030204" pitchFamily="34" charset="0"/>
              <a:cs typeface="Calibri" panose="020F0502020204030204" pitchFamily="34" charset="0"/>
            </a:rPr>
            <a:t>All internal and external factors influences surrounding the client system. The environments include the internal, external, and the created environment.</a:t>
          </a:r>
          <a:endParaRPr lang="en-US" dirty="0">
            <a:latin typeface="Calibri" panose="020F0502020204030204" pitchFamily="34" charset="0"/>
            <a:cs typeface="Calibri" panose="020F0502020204030204" pitchFamily="34" charset="0"/>
          </a:endParaRPr>
        </a:p>
      </dgm:t>
    </dgm:pt>
    <dgm:pt modelId="{8FEB0F74-2638-44D3-99D0-FB9DFB6826E6}" type="parTrans" cxnId="{4FFD9E63-806E-4840-B2BA-FB084E975A40}">
      <dgm:prSet/>
      <dgm:spPr/>
      <dgm:t>
        <a:bodyPr/>
        <a:lstStyle/>
        <a:p>
          <a:endParaRPr lang="en-US"/>
        </a:p>
      </dgm:t>
    </dgm:pt>
    <dgm:pt modelId="{9FB2B69C-1C82-475F-8621-CAF00E34CE5C}" type="sibTrans" cxnId="{4FFD9E63-806E-4840-B2BA-FB084E975A40}">
      <dgm:prSet/>
      <dgm:spPr/>
      <dgm:t>
        <a:bodyPr/>
        <a:lstStyle/>
        <a:p>
          <a:endParaRPr lang="en-US"/>
        </a:p>
      </dgm:t>
    </dgm:pt>
    <dgm:pt modelId="{F0143B6C-FE6C-458A-84BE-889BEB41CB1F}">
      <dgm:prSet/>
      <dgm:spPr/>
      <dgm:t>
        <a:bodyPr/>
        <a:lstStyle/>
        <a:p>
          <a:pPr>
            <a:defRPr cap="all"/>
          </a:pPr>
          <a:r>
            <a:rPr lang="en-CA" b="1" dirty="0"/>
            <a:t>Health </a:t>
          </a:r>
        </a:p>
        <a:p>
          <a:pPr>
            <a:defRPr cap="all"/>
          </a:pPr>
          <a:r>
            <a:rPr lang="en-CA" dirty="0">
              <a:latin typeface="Calibri" panose="020F0502020204030204" pitchFamily="34" charset="0"/>
              <a:cs typeface="Calibri" panose="020F0502020204030204" pitchFamily="34" charset="0"/>
            </a:rPr>
            <a:t>viewed as optimal system stability and viewed on a continuum of wellness to illness.</a:t>
          </a:r>
          <a:endParaRPr lang="en-US" dirty="0">
            <a:latin typeface="Calibri" panose="020F0502020204030204" pitchFamily="34" charset="0"/>
            <a:cs typeface="Calibri" panose="020F0502020204030204" pitchFamily="34" charset="0"/>
          </a:endParaRPr>
        </a:p>
      </dgm:t>
    </dgm:pt>
    <dgm:pt modelId="{0EAAECB7-4230-4D52-A7B2-682EA1A66EBA}" type="parTrans" cxnId="{40AC1B72-5C26-4B9D-B4FD-C99E81E3253E}">
      <dgm:prSet/>
      <dgm:spPr/>
      <dgm:t>
        <a:bodyPr/>
        <a:lstStyle/>
        <a:p>
          <a:endParaRPr lang="en-US"/>
        </a:p>
      </dgm:t>
    </dgm:pt>
    <dgm:pt modelId="{B2E13376-E42F-416B-9831-FC34E066E30C}" type="sibTrans" cxnId="{40AC1B72-5C26-4B9D-B4FD-C99E81E3253E}">
      <dgm:prSet/>
      <dgm:spPr/>
      <dgm:t>
        <a:bodyPr/>
        <a:lstStyle/>
        <a:p>
          <a:endParaRPr lang="en-US"/>
        </a:p>
      </dgm:t>
    </dgm:pt>
    <dgm:pt modelId="{DCF53CFA-93C5-48BD-A6C8-22A8FA12BB4D}">
      <dgm:prSet/>
      <dgm:spPr/>
      <dgm:t>
        <a:bodyPr/>
        <a:lstStyle/>
        <a:p>
          <a:pPr>
            <a:defRPr cap="all"/>
          </a:pPr>
          <a:r>
            <a:rPr lang="en-CA" b="1" dirty="0"/>
            <a:t>Nursing</a:t>
          </a:r>
          <a:r>
            <a:rPr lang="en-CA" dirty="0"/>
            <a:t> </a:t>
          </a:r>
        </a:p>
        <a:p>
          <a:pPr>
            <a:defRPr cap="all"/>
          </a:pPr>
          <a:r>
            <a:rPr lang="en-CA" dirty="0">
              <a:latin typeface="Calibri" panose="020F0502020204030204" pitchFamily="34" charset="0"/>
              <a:cs typeface="Calibri" panose="020F0502020204030204" pitchFamily="34" charset="0"/>
            </a:rPr>
            <a:t>Concerned with the whole person (client system), all potential stressors, and prevention as intervention (primary, secondary, and tertiary prevention). Uses the nursing process to guide care. </a:t>
          </a:r>
          <a:endParaRPr lang="en-US" dirty="0">
            <a:latin typeface="Calibri" panose="020F0502020204030204" pitchFamily="34" charset="0"/>
            <a:cs typeface="Calibri" panose="020F0502020204030204" pitchFamily="34" charset="0"/>
          </a:endParaRPr>
        </a:p>
      </dgm:t>
    </dgm:pt>
    <dgm:pt modelId="{D717528E-CA57-44A7-86EC-E502A937E4E3}" type="parTrans" cxnId="{9774110A-602E-436D-8DA2-C8504F536C05}">
      <dgm:prSet/>
      <dgm:spPr/>
      <dgm:t>
        <a:bodyPr/>
        <a:lstStyle/>
        <a:p>
          <a:endParaRPr lang="en-US"/>
        </a:p>
      </dgm:t>
    </dgm:pt>
    <dgm:pt modelId="{0CF8310C-BD72-4EA2-8D69-813F38C3175B}" type="sibTrans" cxnId="{9774110A-602E-436D-8DA2-C8504F536C05}">
      <dgm:prSet/>
      <dgm:spPr/>
      <dgm:t>
        <a:bodyPr/>
        <a:lstStyle/>
        <a:p>
          <a:endParaRPr lang="en-US"/>
        </a:p>
      </dgm:t>
    </dgm:pt>
    <dgm:pt modelId="{052B7F9F-6A94-4ACC-A649-7DACA34F6505}" type="pres">
      <dgm:prSet presAssocID="{854D213A-C6E2-4C5C-84EF-456725CAA713}" presName="root" presStyleCnt="0">
        <dgm:presLayoutVars>
          <dgm:dir/>
          <dgm:resizeHandles val="exact"/>
        </dgm:presLayoutVars>
      </dgm:prSet>
      <dgm:spPr/>
    </dgm:pt>
    <dgm:pt modelId="{FB8817A3-4C55-462E-A2AB-A6C3827D23CA}" type="pres">
      <dgm:prSet presAssocID="{9EA9BC91-16F6-40CB-9D45-16EED7A6864C}" presName="compNode" presStyleCnt="0"/>
      <dgm:spPr/>
    </dgm:pt>
    <dgm:pt modelId="{58778789-AC94-4E33-8787-9CB3FB874F1A}" type="pres">
      <dgm:prSet presAssocID="{9EA9BC91-16F6-40CB-9D45-16EED7A6864C}" presName="iconBgRect" presStyleLbl="bgShp" presStyleIdx="0" presStyleCnt="4"/>
      <dgm:spPr/>
    </dgm:pt>
    <dgm:pt modelId="{DF6D3AE2-7DD5-4CFF-9508-199314365CD1}" type="pres">
      <dgm:prSet presAssocID="{9EA9BC91-16F6-40CB-9D45-16EED7A6864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with solid fill"/>
        </a:ext>
      </dgm:extLst>
    </dgm:pt>
    <dgm:pt modelId="{513F20A7-D607-4CFE-B389-EE3D8FB7F216}" type="pres">
      <dgm:prSet presAssocID="{9EA9BC91-16F6-40CB-9D45-16EED7A6864C}" presName="spaceRect" presStyleCnt="0"/>
      <dgm:spPr/>
    </dgm:pt>
    <dgm:pt modelId="{B003257C-7A2C-4351-A1AD-92059FD1C41F}" type="pres">
      <dgm:prSet presAssocID="{9EA9BC91-16F6-40CB-9D45-16EED7A6864C}" presName="textRect" presStyleLbl="revTx" presStyleIdx="0" presStyleCnt="4">
        <dgm:presLayoutVars>
          <dgm:chMax val="1"/>
          <dgm:chPref val="1"/>
        </dgm:presLayoutVars>
      </dgm:prSet>
      <dgm:spPr/>
    </dgm:pt>
    <dgm:pt modelId="{893570C0-3DA2-47FE-BE53-61AA8885737A}" type="pres">
      <dgm:prSet presAssocID="{025A5C10-F8A6-4AB3-B469-90DA37E902B6}" presName="sibTrans" presStyleCnt="0"/>
      <dgm:spPr/>
    </dgm:pt>
    <dgm:pt modelId="{535D6913-C857-4971-978D-80A5CA5D5D92}" type="pres">
      <dgm:prSet presAssocID="{70E6F84B-8B4E-475E-BD2C-C05A96956F2B}" presName="compNode" presStyleCnt="0"/>
      <dgm:spPr/>
    </dgm:pt>
    <dgm:pt modelId="{2AD3049F-0BE3-4BE6-8BA6-98E7D82E562B}" type="pres">
      <dgm:prSet presAssocID="{70E6F84B-8B4E-475E-BD2C-C05A96956F2B}" presName="iconBgRect" presStyleLbl="bgShp" presStyleIdx="1" presStyleCnt="4"/>
      <dgm:spPr/>
    </dgm:pt>
    <dgm:pt modelId="{77EB6564-84E1-4429-BC95-9B53C3CA7702}" type="pres">
      <dgm:prSet presAssocID="{70E6F84B-8B4E-475E-BD2C-C05A96956F2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eciduous tree"/>
        </a:ext>
      </dgm:extLst>
    </dgm:pt>
    <dgm:pt modelId="{17B6510B-B7B4-41BC-9B12-067C7C011A1C}" type="pres">
      <dgm:prSet presAssocID="{70E6F84B-8B4E-475E-BD2C-C05A96956F2B}" presName="spaceRect" presStyleCnt="0"/>
      <dgm:spPr/>
    </dgm:pt>
    <dgm:pt modelId="{5F71BF95-EC37-4787-8241-9B9569369768}" type="pres">
      <dgm:prSet presAssocID="{70E6F84B-8B4E-475E-BD2C-C05A96956F2B}" presName="textRect" presStyleLbl="revTx" presStyleIdx="1" presStyleCnt="4">
        <dgm:presLayoutVars>
          <dgm:chMax val="1"/>
          <dgm:chPref val="1"/>
        </dgm:presLayoutVars>
      </dgm:prSet>
      <dgm:spPr/>
    </dgm:pt>
    <dgm:pt modelId="{954A91B3-053A-458B-8168-48A6F32385C3}" type="pres">
      <dgm:prSet presAssocID="{9FB2B69C-1C82-475F-8621-CAF00E34CE5C}" presName="sibTrans" presStyleCnt="0"/>
      <dgm:spPr/>
    </dgm:pt>
    <dgm:pt modelId="{A2B7E51C-83C1-474A-92FF-9868DEC81930}" type="pres">
      <dgm:prSet presAssocID="{F0143B6C-FE6C-458A-84BE-889BEB41CB1F}" presName="compNode" presStyleCnt="0"/>
      <dgm:spPr/>
    </dgm:pt>
    <dgm:pt modelId="{8F8D2CBC-ECC0-41E7-8595-23650324B882}" type="pres">
      <dgm:prSet presAssocID="{F0143B6C-FE6C-458A-84BE-889BEB41CB1F}" presName="iconBgRect" presStyleLbl="bgShp" presStyleIdx="2" presStyleCnt="4"/>
      <dgm:spPr/>
    </dgm:pt>
    <dgm:pt modelId="{90191336-23A8-4ACD-874A-C14954D03DB5}" type="pres">
      <dgm:prSet presAssocID="{F0143B6C-FE6C-458A-84BE-889BEB41CB1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Meditation with solid fill"/>
        </a:ext>
      </dgm:extLst>
    </dgm:pt>
    <dgm:pt modelId="{C8CD7FC6-44EE-4AF2-84B0-6A8B8EB9E392}" type="pres">
      <dgm:prSet presAssocID="{F0143B6C-FE6C-458A-84BE-889BEB41CB1F}" presName="spaceRect" presStyleCnt="0"/>
      <dgm:spPr/>
    </dgm:pt>
    <dgm:pt modelId="{526BA90F-E7B0-425E-8BD4-D84E1857FA4C}" type="pres">
      <dgm:prSet presAssocID="{F0143B6C-FE6C-458A-84BE-889BEB41CB1F}" presName="textRect" presStyleLbl="revTx" presStyleIdx="2" presStyleCnt="4">
        <dgm:presLayoutVars>
          <dgm:chMax val="1"/>
          <dgm:chPref val="1"/>
        </dgm:presLayoutVars>
      </dgm:prSet>
      <dgm:spPr/>
    </dgm:pt>
    <dgm:pt modelId="{57F102B3-F3AF-48DE-8A52-DF56B2820AA2}" type="pres">
      <dgm:prSet presAssocID="{B2E13376-E42F-416B-9831-FC34E066E30C}" presName="sibTrans" presStyleCnt="0"/>
      <dgm:spPr/>
    </dgm:pt>
    <dgm:pt modelId="{CCB031B3-25BC-4841-BEAA-55727EF92018}" type="pres">
      <dgm:prSet presAssocID="{DCF53CFA-93C5-48BD-A6C8-22A8FA12BB4D}" presName="compNode" presStyleCnt="0"/>
      <dgm:spPr/>
    </dgm:pt>
    <dgm:pt modelId="{11114FED-8196-499C-8C47-CA6CB5AB4332}" type="pres">
      <dgm:prSet presAssocID="{DCF53CFA-93C5-48BD-A6C8-22A8FA12BB4D}" presName="iconBgRect" presStyleLbl="bgShp" presStyleIdx="3" presStyleCnt="4"/>
      <dgm:spPr/>
    </dgm:pt>
    <dgm:pt modelId="{A8685FD0-1BF3-448D-9CD2-89DB04C95843}" type="pres">
      <dgm:prSet presAssocID="{DCF53CFA-93C5-48BD-A6C8-22A8FA12BB4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Doctor female with solid fill"/>
        </a:ext>
      </dgm:extLst>
    </dgm:pt>
    <dgm:pt modelId="{A63A121A-C71F-4790-A22A-5AC266E28CBB}" type="pres">
      <dgm:prSet presAssocID="{DCF53CFA-93C5-48BD-A6C8-22A8FA12BB4D}" presName="spaceRect" presStyleCnt="0"/>
      <dgm:spPr/>
    </dgm:pt>
    <dgm:pt modelId="{A8AEF588-A7C3-435B-9425-0E8BC7729D83}" type="pres">
      <dgm:prSet presAssocID="{DCF53CFA-93C5-48BD-A6C8-22A8FA12BB4D}" presName="textRect" presStyleLbl="revTx" presStyleIdx="3" presStyleCnt="4">
        <dgm:presLayoutVars>
          <dgm:chMax val="1"/>
          <dgm:chPref val="1"/>
        </dgm:presLayoutVars>
      </dgm:prSet>
      <dgm:spPr/>
    </dgm:pt>
  </dgm:ptLst>
  <dgm:cxnLst>
    <dgm:cxn modelId="{9774110A-602E-436D-8DA2-C8504F536C05}" srcId="{854D213A-C6E2-4C5C-84EF-456725CAA713}" destId="{DCF53CFA-93C5-48BD-A6C8-22A8FA12BB4D}" srcOrd="3" destOrd="0" parTransId="{D717528E-CA57-44A7-86EC-E502A937E4E3}" sibTransId="{0CF8310C-BD72-4EA2-8D69-813F38C3175B}"/>
    <dgm:cxn modelId="{97CA6E29-AD0E-4A66-A1ED-FDB74A6253E2}" type="presOf" srcId="{DCF53CFA-93C5-48BD-A6C8-22A8FA12BB4D}" destId="{A8AEF588-A7C3-435B-9425-0E8BC7729D83}" srcOrd="0" destOrd="0" presId="urn:microsoft.com/office/officeart/2018/5/layout/IconCircleLabelList"/>
    <dgm:cxn modelId="{4FFD9E63-806E-4840-B2BA-FB084E975A40}" srcId="{854D213A-C6E2-4C5C-84EF-456725CAA713}" destId="{70E6F84B-8B4E-475E-BD2C-C05A96956F2B}" srcOrd="1" destOrd="0" parTransId="{8FEB0F74-2638-44D3-99D0-FB9DFB6826E6}" sibTransId="{9FB2B69C-1C82-475F-8621-CAF00E34CE5C}"/>
    <dgm:cxn modelId="{D3B5036F-AC8B-45EF-94C0-C6C45A7C3102}" type="presOf" srcId="{70E6F84B-8B4E-475E-BD2C-C05A96956F2B}" destId="{5F71BF95-EC37-4787-8241-9B9569369768}" srcOrd="0" destOrd="0" presId="urn:microsoft.com/office/officeart/2018/5/layout/IconCircleLabelList"/>
    <dgm:cxn modelId="{40AC1B72-5C26-4B9D-B4FD-C99E81E3253E}" srcId="{854D213A-C6E2-4C5C-84EF-456725CAA713}" destId="{F0143B6C-FE6C-458A-84BE-889BEB41CB1F}" srcOrd="2" destOrd="0" parTransId="{0EAAECB7-4230-4D52-A7B2-682EA1A66EBA}" sibTransId="{B2E13376-E42F-416B-9831-FC34E066E30C}"/>
    <dgm:cxn modelId="{E690CC53-8283-450A-A556-6720A0F05808}" srcId="{854D213A-C6E2-4C5C-84EF-456725CAA713}" destId="{9EA9BC91-16F6-40CB-9D45-16EED7A6864C}" srcOrd="0" destOrd="0" parTransId="{FE8147F2-2BAC-4C15-8414-9B3E44EB9042}" sibTransId="{025A5C10-F8A6-4AB3-B469-90DA37E902B6}"/>
    <dgm:cxn modelId="{0B08199C-E8EB-480F-8744-6C75197E5E16}" type="presOf" srcId="{854D213A-C6E2-4C5C-84EF-456725CAA713}" destId="{052B7F9F-6A94-4ACC-A649-7DACA34F6505}" srcOrd="0" destOrd="0" presId="urn:microsoft.com/office/officeart/2018/5/layout/IconCircleLabelList"/>
    <dgm:cxn modelId="{B0786CC4-E931-4B14-BC4A-1F60C8F79302}" type="presOf" srcId="{F0143B6C-FE6C-458A-84BE-889BEB41CB1F}" destId="{526BA90F-E7B0-425E-8BD4-D84E1857FA4C}" srcOrd="0" destOrd="0" presId="urn:microsoft.com/office/officeart/2018/5/layout/IconCircleLabelList"/>
    <dgm:cxn modelId="{153505F0-68A6-4BDE-8D0C-7EC0ABA5AA14}" type="presOf" srcId="{9EA9BC91-16F6-40CB-9D45-16EED7A6864C}" destId="{B003257C-7A2C-4351-A1AD-92059FD1C41F}" srcOrd="0" destOrd="0" presId="urn:microsoft.com/office/officeart/2018/5/layout/IconCircleLabelList"/>
    <dgm:cxn modelId="{3534A0A8-8A71-4B31-9CFA-0DE1BD6D1260}" type="presParOf" srcId="{052B7F9F-6A94-4ACC-A649-7DACA34F6505}" destId="{FB8817A3-4C55-462E-A2AB-A6C3827D23CA}" srcOrd="0" destOrd="0" presId="urn:microsoft.com/office/officeart/2018/5/layout/IconCircleLabelList"/>
    <dgm:cxn modelId="{E9BA8854-41AD-4CD0-B7B5-773620FD2FD6}" type="presParOf" srcId="{FB8817A3-4C55-462E-A2AB-A6C3827D23CA}" destId="{58778789-AC94-4E33-8787-9CB3FB874F1A}" srcOrd="0" destOrd="0" presId="urn:microsoft.com/office/officeart/2018/5/layout/IconCircleLabelList"/>
    <dgm:cxn modelId="{3354DC85-CDBC-414A-8379-DA4B8CDCFDC4}" type="presParOf" srcId="{FB8817A3-4C55-462E-A2AB-A6C3827D23CA}" destId="{DF6D3AE2-7DD5-4CFF-9508-199314365CD1}" srcOrd="1" destOrd="0" presId="urn:microsoft.com/office/officeart/2018/5/layout/IconCircleLabelList"/>
    <dgm:cxn modelId="{013A78B7-A522-48D3-9E5E-27A215230AAB}" type="presParOf" srcId="{FB8817A3-4C55-462E-A2AB-A6C3827D23CA}" destId="{513F20A7-D607-4CFE-B389-EE3D8FB7F216}" srcOrd="2" destOrd="0" presId="urn:microsoft.com/office/officeart/2018/5/layout/IconCircleLabelList"/>
    <dgm:cxn modelId="{C82BA725-8EFA-468C-B058-990E83169966}" type="presParOf" srcId="{FB8817A3-4C55-462E-A2AB-A6C3827D23CA}" destId="{B003257C-7A2C-4351-A1AD-92059FD1C41F}" srcOrd="3" destOrd="0" presId="urn:microsoft.com/office/officeart/2018/5/layout/IconCircleLabelList"/>
    <dgm:cxn modelId="{6E70CA53-2B6F-43C3-A8FA-B5D8B052351C}" type="presParOf" srcId="{052B7F9F-6A94-4ACC-A649-7DACA34F6505}" destId="{893570C0-3DA2-47FE-BE53-61AA8885737A}" srcOrd="1" destOrd="0" presId="urn:microsoft.com/office/officeart/2018/5/layout/IconCircleLabelList"/>
    <dgm:cxn modelId="{E891D621-E3C2-4DA1-979B-99C9B8FD600B}" type="presParOf" srcId="{052B7F9F-6A94-4ACC-A649-7DACA34F6505}" destId="{535D6913-C857-4971-978D-80A5CA5D5D92}" srcOrd="2" destOrd="0" presId="urn:microsoft.com/office/officeart/2018/5/layout/IconCircleLabelList"/>
    <dgm:cxn modelId="{DF484D65-39FD-4E9C-A427-BDBFE98E0B4F}" type="presParOf" srcId="{535D6913-C857-4971-978D-80A5CA5D5D92}" destId="{2AD3049F-0BE3-4BE6-8BA6-98E7D82E562B}" srcOrd="0" destOrd="0" presId="urn:microsoft.com/office/officeart/2018/5/layout/IconCircleLabelList"/>
    <dgm:cxn modelId="{82880078-7944-45EB-B574-E222EB823AE1}" type="presParOf" srcId="{535D6913-C857-4971-978D-80A5CA5D5D92}" destId="{77EB6564-84E1-4429-BC95-9B53C3CA7702}" srcOrd="1" destOrd="0" presId="urn:microsoft.com/office/officeart/2018/5/layout/IconCircleLabelList"/>
    <dgm:cxn modelId="{2C30A54C-76DC-4F61-8A9E-5F16836A93B3}" type="presParOf" srcId="{535D6913-C857-4971-978D-80A5CA5D5D92}" destId="{17B6510B-B7B4-41BC-9B12-067C7C011A1C}" srcOrd="2" destOrd="0" presId="urn:microsoft.com/office/officeart/2018/5/layout/IconCircleLabelList"/>
    <dgm:cxn modelId="{602E9098-4ACB-479C-971A-D43C5FD1DB66}" type="presParOf" srcId="{535D6913-C857-4971-978D-80A5CA5D5D92}" destId="{5F71BF95-EC37-4787-8241-9B9569369768}" srcOrd="3" destOrd="0" presId="urn:microsoft.com/office/officeart/2018/5/layout/IconCircleLabelList"/>
    <dgm:cxn modelId="{DE987FF5-3603-41F0-A7DD-3A7CE2ADED4A}" type="presParOf" srcId="{052B7F9F-6A94-4ACC-A649-7DACA34F6505}" destId="{954A91B3-053A-458B-8168-48A6F32385C3}" srcOrd="3" destOrd="0" presId="urn:microsoft.com/office/officeart/2018/5/layout/IconCircleLabelList"/>
    <dgm:cxn modelId="{DB95EC9B-663D-402A-A05E-C26D84203B94}" type="presParOf" srcId="{052B7F9F-6A94-4ACC-A649-7DACA34F6505}" destId="{A2B7E51C-83C1-474A-92FF-9868DEC81930}" srcOrd="4" destOrd="0" presId="urn:microsoft.com/office/officeart/2018/5/layout/IconCircleLabelList"/>
    <dgm:cxn modelId="{23711C2F-B00B-4450-9EE6-69CE6B3EA224}" type="presParOf" srcId="{A2B7E51C-83C1-474A-92FF-9868DEC81930}" destId="{8F8D2CBC-ECC0-41E7-8595-23650324B882}" srcOrd="0" destOrd="0" presId="urn:microsoft.com/office/officeart/2018/5/layout/IconCircleLabelList"/>
    <dgm:cxn modelId="{737847AF-BEC4-4EAF-94B5-4C98A938C01E}" type="presParOf" srcId="{A2B7E51C-83C1-474A-92FF-9868DEC81930}" destId="{90191336-23A8-4ACD-874A-C14954D03DB5}" srcOrd="1" destOrd="0" presId="urn:microsoft.com/office/officeart/2018/5/layout/IconCircleLabelList"/>
    <dgm:cxn modelId="{EA2C7EFB-4DE9-4453-91BD-1B76991E1F3D}" type="presParOf" srcId="{A2B7E51C-83C1-474A-92FF-9868DEC81930}" destId="{C8CD7FC6-44EE-4AF2-84B0-6A8B8EB9E392}" srcOrd="2" destOrd="0" presId="urn:microsoft.com/office/officeart/2018/5/layout/IconCircleLabelList"/>
    <dgm:cxn modelId="{8F88361E-CE9E-4201-B117-E88A0B0D2FBD}" type="presParOf" srcId="{A2B7E51C-83C1-474A-92FF-9868DEC81930}" destId="{526BA90F-E7B0-425E-8BD4-D84E1857FA4C}" srcOrd="3" destOrd="0" presId="urn:microsoft.com/office/officeart/2018/5/layout/IconCircleLabelList"/>
    <dgm:cxn modelId="{B5662708-4917-43C8-9646-4248CCEDA1F1}" type="presParOf" srcId="{052B7F9F-6A94-4ACC-A649-7DACA34F6505}" destId="{57F102B3-F3AF-48DE-8A52-DF56B2820AA2}" srcOrd="5" destOrd="0" presId="urn:microsoft.com/office/officeart/2018/5/layout/IconCircleLabelList"/>
    <dgm:cxn modelId="{B606189E-3C9B-4843-B32B-FB8B2C5821C4}" type="presParOf" srcId="{052B7F9F-6A94-4ACC-A649-7DACA34F6505}" destId="{CCB031B3-25BC-4841-BEAA-55727EF92018}" srcOrd="6" destOrd="0" presId="urn:microsoft.com/office/officeart/2018/5/layout/IconCircleLabelList"/>
    <dgm:cxn modelId="{24FC27A8-1100-47B5-942B-BFED24ACCFA6}" type="presParOf" srcId="{CCB031B3-25BC-4841-BEAA-55727EF92018}" destId="{11114FED-8196-499C-8C47-CA6CB5AB4332}" srcOrd="0" destOrd="0" presId="urn:microsoft.com/office/officeart/2018/5/layout/IconCircleLabelList"/>
    <dgm:cxn modelId="{97C3B31F-CB16-4F88-9A26-90EE3D1ACE5D}" type="presParOf" srcId="{CCB031B3-25BC-4841-BEAA-55727EF92018}" destId="{A8685FD0-1BF3-448D-9CD2-89DB04C95843}" srcOrd="1" destOrd="0" presId="urn:microsoft.com/office/officeart/2018/5/layout/IconCircleLabelList"/>
    <dgm:cxn modelId="{F014291C-41B5-4E67-940A-98C7752C8435}" type="presParOf" srcId="{CCB031B3-25BC-4841-BEAA-55727EF92018}" destId="{A63A121A-C71F-4790-A22A-5AC266E28CBB}" srcOrd="2" destOrd="0" presId="urn:microsoft.com/office/officeart/2018/5/layout/IconCircleLabelList"/>
    <dgm:cxn modelId="{4B74876F-08C0-4A8D-879D-B7FDC9308A93}" type="presParOf" srcId="{CCB031B3-25BC-4841-BEAA-55727EF92018}" destId="{A8AEF588-A7C3-435B-9425-0E8BC7729D8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5F3B07-F5EF-49C4-9FE2-497D39544B03}"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352D28E7-19BE-4E19-8DD0-7114B30ECACF}">
      <dgm:prSet/>
      <dgm:spPr/>
      <dgm:t>
        <a:bodyPr/>
        <a:lstStyle/>
        <a:p>
          <a:r>
            <a:rPr lang="en-US"/>
            <a:t>Born in 1939 in Los Angeles California</a:t>
          </a:r>
        </a:p>
      </dgm:t>
    </dgm:pt>
    <dgm:pt modelId="{917F11C1-9A4B-45B0-AC57-D2618CBFDC5C}" type="parTrans" cxnId="{055909F7-1D10-43DC-9EFA-D44A12C8F962}">
      <dgm:prSet/>
      <dgm:spPr/>
      <dgm:t>
        <a:bodyPr/>
        <a:lstStyle/>
        <a:p>
          <a:endParaRPr lang="en-US"/>
        </a:p>
      </dgm:t>
    </dgm:pt>
    <dgm:pt modelId="{F0C45D5C-02CC-4DC1-A104-3BA27DE68AFC}" type="sibTrans" cxnId="{055909F7-1D10-43DC-9EFA-D44A12C8F962}">
      <dgm:prSet/>
      <dgm:spPr/>
      <dgm:t>
        <a:bodyPr/>
        <a:lstStyle/>
        <a:p>
          <a:endParaRPr lang="en-US"/>
        </a:p>
      </dgm:t>
    </dgm:pt>
    <dgm:pt modelId="{1BA92542-877F-4F70-86E6-8FF591ACFBCF}">
      <dgm:prSet/>
      <dgm:spPr/>
      <dgm:t>
        <a:bodyPr/>
        <a:lstStyle/>
        <a:p>
          <a:r>
            <a:rPr lang="en-US"/>
            <a:t>Earned a baccalaureate nursing degree in 1963 and master’s degree in nursing in 1966. </a:t>
          </a:r>
        </a:p>
      </dgm:t>
    </dgm:pt>
    <dgm:pt modelId="{845C4987-2673-4477-8F9A-DAF365F9D913}" type="parTrans" cxnId="{CC6307D7-831B-4719-8715-4FF1F8410A47}">
      <dgm:prSet/>
      <dgm:spPr/>
      <dgm:t>
        <a:bodyPr/>
        <a:lstStyle/>
        <a:p>
          <a:endParaRPr lang="en-US"/>
        </a:p>
      </dgm:t>
    </dgm:pt>
    <dgm:pt modelId="{8D93DD4D-3C94-4C42-8CC8-060A948FB99E}" type="sibTrans" cxnId="{CC6307D7-831B-4719-8715-4FF1F8410A47}">
      <dgm:prSet/>
      <dgm:spPr/>
      <dgm:t>
        <a:bodyPr/>
        <a:lstStyle/>
        <a:p>
          <a:endParaRPr lang="en-US"/>
        </a:p>
      </dgm:t>
    </dgm:pt>
    <dgm:pt modelId="{FFC787F5-2F65-4C13-86C8-2DF46879D466}">
      <dgm:prSet/>
      <dgm:spPr/>
      <dgm:t>
        <a:bodyPr/>
        <a:lstStyle/>
        <a:p>
          <a:r>
            <a:rPr lang="en-US"/>
            <a:t>1977 - earned a doctorate in sociology</a:t>
          </a:r>
        </a:p>
      </dgm:t>
    </dgm:pt>
    <dgm:pt modelId="{94DAB831-1330-4003-8A53-6605BEC53499}" type="parTrans" cxnId="{B09584D6-75B6-47B4-985B-34CFE49A220F}">
      <dgm:prSet/>
      <dgm:spPr/>
      <dgm:t>
        <a:bodyPr/>
        <a:lstStyle/>
        <a:p>
          <a:endParaRPr lang="en-US"/>
        </a:p>
      </dgm:t>
    </dgm:pt>
    <dgm:pt modelId="{8A91C7E7-6936-4A45-8984-B39818ADC7FD}" type="sibTrans" cxnId="{B09584D6-75B6-47B4-985B-34CFE49A220F}">
      <dgm:prSet/>
      <dgm:spPr/>
      <dgm:t>
        <a:bodyPr/>
        <a:lstStyle/>
        <a:p>
          <a:endParaRPr lang="en-US"/>
        </a:p>
      </dgm:t>
    </dgm:pt>
    <dgm:pt modelId="{07FC39D4-3A00-4743-A91C-E91414C256C0}">
      <dgm:prSet/>
      <dgm:spPr/>
      <dgm:t>
        <a:bodyPr/>
        <a:lstStyle/>
        <a:p>
          <a:r>
            <a:rPr lang="en-US" dirty="0"/>
            <a:t>Roy developed the central concepts of her model while a graduate student at the University of California after being challenged by Dorothy Johnson to develop a conceptual model for nursing.</a:t>
          </a:r>
        </a:p>
      </dgm:t>
    </dgm:pt>
    <dgm:pt modelId="{FDF3AC6B-E4D6-4512-A83B-02FB4C2F2898}" type="parTrans" cxnId="{DB9EA307-F4D3-4908-99D1-E7073BD49C5B}">
      <dgm:prSet/>
      <dgm:spPr/>
      <dgm:t>
        <a:bodyPr/>
        <a:lstStyle/>
        <a:p>
          <a:endParaRPr lang="en-US"/>
        </a:p>
      </dgm:t>
    </dgm:pt>
    <dgm:pt modelId="{FE9B3383-D247-483D-AA15-17EFDFD83F54}" type="sibTrans" cxnId="{DB9EA307-F4D3-4908-99D1-E7073BD49C5B}">
      <dgm:prSet/>
      <dgm:spPr/>
      <dgm:t>
        <a:bodyPr/>
        <a:lstStyle/>
        <a:p>
          <a:endParaRPr lang="en-US"/>
        </a:p>
      </dgm:t>
    </dgm:pt>
    <dgm:pt modelId="{52A9E5EE-253C-4200-BE84-FBFA211DDFF7}" type="pres">
      <dgm:prSet presAssocID="{3F5F3B07-F5EF-49C4-9FE2-497D39544B03}" presName="vert0" presStyleCnt="0">
        <dgm:presLayoutVars>
          <dgm:dir/>
          <dgm:animOne val="branch"/>
          <dgm:animLvl val="lvl"/>
        </dgm:presLayoutVars>
      </dgm:prSet>
      <dgm:spPr/>
    </dgm:pt>
    <dgm:pt modelId="{730E8554-EAC2-4558-81A1-210939F5DF39}" type="pres">
      <dgm:prSet presAssocID="{352D28E7-19BE-4E19-8DD0-7114B30ECACF}" presName="thickLine" presStyleLbl="alignNode1" presStyleIdx="0" presStyleCnt="4"/>
      <dgm:spPr/>
    </dgm:pt>
    <dgm:pt modelId="{15B64017-EBE7-4D64-B98D-29806F383495}" type="pres">
      <dgm:prSet presAssocID="{352D28E7-19BE-4E19-8DD0-7114B30ECACF}" presName="horz1" presStyleCnt="0"/>
      <dgm:spPr/>
    </dgm:pt>
    <dgm:pt modelId="{DDD05BCF-E5A7-414A-8CC2-22461FFDF4FD}" type="pres">
      <dgm:prSet presAssocID="{352D28E7-19BE-4E19-8DD0-7114B30ECACF}" presName="tx1" presStyleLbl="revTx" presStyleIdx="0" presStyleCnt="4"/>
      <dgm:spPr/>
    </dgm:pt>
    <dgm:pt modelId="{58A653F4-AEA4-4250-B38E-C246220FB13A}" type="pres">
      <dgm:prSet presAssocID="{352D28E7-19BE-4E19-8DD0-7114B30ECACF}" presName="vert1" presStyleCnt="0"/>
      <dgm:spPr/>
    </dgm:pt>
    <dgm:pt modelId="{BAC61504-EC17-4C0A-8F8B-4EA636E83930}" type="pres">
      <dgm:prSet presAssocID="{1BA92542-877F-4F70-86E6-8FF591ACFBCF}" presName="thickLine" presStyleLbl="alignNode1" presStyleIdx="1" presStyleCnt="4"/>
      <dgm:spPr/>
    </dgm:pt>
    <dgm:pt modelId="{F02B56DA-26AF-483C-91D4-F23A4141EDCA}" type="pres">
      <dgm:prSet presAssocID="{1BA92542-877F-4F70-86E6-8FF591ACFBCF}" presName="horz1" presStyleCnt="0"/>
      <dgm:spPr/>
    </dgm:pt>
    <dgm:pt modelId="{95485423-B95E-4A2D-83DE-AED7E32F1A4A}" type="pres">
      <dgm:prSet presAssocID="{1BA92542-877F-4F70-86E6-8FF591ACFBCF}" presName="tx1" presStyleLbl="revTx" presStyleIdx="1" presStyleCnt="4"/>
      <dgm:spPr/>
    </dgm:pt>
    <dgm:pt modelId="{29F15DA1-7A02-49B6-93A3-4B15309F4BD8}" type="pres">
      <dgm:prSet presAssocID="{1BA92542-877F-4F70-86E6-8FF591ACFBCF}" presName="vert1" presStyleCnt="0"/>
      <dgm:spPr/>
    </dgm:pt>
    <dgm:pt modelId="{FFD01574-15D8-43CF-9F5A-5DF8D3B2A3FC}" type="pres">
      <dgm:prSet presAssocID="{FFC787F5-2F65-4C13-86C8-2DF46879D466}" presName="thickLine" presStyleLbl="alignNode1" presStyleIdx="2" presStyleCnt="4"/>
      <dgm:spPr/>
    </dgm:pt>
    <dgm:pt modelId="{E72B70B6-97AE-42C4-BD9D-A1FE480BE0B2}" type="pres">
      <dgm:prSet presAssocID="{FFC787F5-2F65-4C13-86C8-2DF46879D466}" presName="horz1" presStyleCnt="0"/>
      <dgm:spPr/>
    </dgm:pt>
    <dgm:pt modelId="{1710CEA3-778E-405A-98BB-D1D9B00EB38C}" type="pres">
      <dgm:prSet presAssocID="{FFC787F5-2F65-4C13-86C8-2DF46879D466}" presName="tx1" presStyleLbl="revTx" presStyleIdx="2" presStyleCnt="4"/>
      <dgm:spPr/>
    </dgm:pt>
    <dgm:pt modelId="{FF21CDFA-D65B-4377-ABAF-3FBE5AA4896D}" type="pres">
      <dgm:prSet presAssocID="{FFC787F5-2F65-4C13-86C8-2DF46879D466}" presName="vert1" presStyleCnt="0"/>
      <dgm:spPr/>
    </dgm:pt>
    <dgm:pt modelId="{7699E838-D89E-414A-9A0F-D142486840CE}" type="pres">
      <dgm:prSet presAssocID="{07FC39D4-3A00-4743-A91C-E91414C256C0}" presName="thickLine" presStyleLbl="alignNode1" presStyleIdx="3" presStyleCnt="4"/>
      <dgm:spPr/>
    </dgm:pt>
    <dgm:pt modelId="{EFD640F8-539F-465F-B83E-753550093C34}" type="pres">
      <dgm:prSet presAssocID="{07FC39D4-3A00-4743-A91C-E91414C256C0}" presName="horz1" presStyleCnt="0"/>
      <dgm:spPr/>
    </dgm:pt>
    <dgm:pt modelId="{02C13774-7A2D-451B-A9D8-166C453057A8}" type="pres">
      <dgm:prSet presAssocID="{07FC39D4-3A00-4743-A91C-E91414C256C0}" presName="tx1" presStyleLbl="revTx" presStyleIdx="3" presStyleCnt="4"/>
      <dgm:spPr/>
    </dgm:pt>
    <dgm:pt modelId="{9D10F1B8-5A48-4B9B-807C-4F2695454024}" type="pres">
      <dgm:prSet presAssocID="{07FC39D4-3A00-4743-A91C-E91414C256C0}" presName="vert1" presStyleCnt="0"/>
      <dgm:spPr/>
    </dgm:pt>
  </dgm:ptLst>
  <dgm:cxnLst>
    <dgm:cxn modelId="{DB9EA307-F4D3-4908-99D1-E7073BD49C5B}" srcId="{3F5F3B07-F5EF-49C4-9FE2-497D39544B03}" destId="{07FC39D4-3A00-4743-A91C-E91414C256C0}" srcOrd="3" destOrd="0" parTransId="{FDF3AC6B-E4D6-4512-A83B-02FB4C2F2898}" sibTransId="{FE9B3383-D247-483D-AA15-17EFDFD83F54}"/>
    <dgm:cxn modelId="{D933D11F-8B58-4D7B-B218-CC9E8305F541}" type="presOf" srcId="{FFC787F5-2F65-4C13-86C8-2DF46879D466}" destId="{1710CEA3-778E-405A-98BB-D1D9B00EB38C}" srcOrd="0" destOrd="0" presId="urn:microsoft.com/office/officeart/2008/layout/LinedList"/>
    <dgm:cxn modelId="{E7046837-2385-4A58-9944-8DBECB148EE3}" type="presOf" srcId="{352D28E7-19BE-4E19-8DD0-7114B30ECACF}" destId="{DDD05BCF-E5A7-414A-8CC2-22461FFDF4FD}" srcOrd="0" destOrd="0" presId="urn:microsoft.com/office/officeart/2008/layout/LinedList"/>
    <dgm:cxn modelId="{4CA92357-7518-416C-BDC9-F923EF9BBC67}" type="presOf" srcId="{1BA92542-877F-4F70-86E6-8FF591ACFBCF}" destId="{95485423-B95E-4A2D-83DE-AED7E32F1A4A}" srcOrd="0" destOrd="0" presId="urn:microsoft.com/office/officeart/2008/layout/LinedList"/>
    <dgm:cxn modelId="{53AF5381-2688-4383-95F2-264BEF92A7E4}" type="presOf" srcId="{3F5F3B07-F5EF-49C4-9FE2-497D39544B03}" destId="{52A9E5EE-253C-4200-BE84-FBFA211DDFF7}" srcOrd="0" destOrd="0" presId="urn:microsoft.com/office/officeart/2008/layout/LinedList"/>
    <dgm:cxn modelId="{F9084FC9-6225-404B-B8AB-864296E1E8E6}" type="presOf" srcId="{07FC39D4-3A00-4743-A91C-E91414C256C0}" destId="{02C13774-7A2D-451B-A9D8-166C453057A8}" srcOrd="0" destOrd="0" presId="urn:microsoft.com/office/officeart/2008/layout/LinedList"/>
    <dgm:cxn modelId="{B09584D6-75B6-47B4-985B-34CFE49A220F}" srcId="{3F5F3B07-F5EF-49C4-9FE2-497D39544B03}" destId="{FFC787F5-2F65-4C13-86C8-2DF46879D466}" srcOrd="2" destOrd="0" parTransId="{94DAB831-1330-4003-8A53-6605BEC53499}" sibTransId="{8A91C7E7-6936-4A45-8984-B39818ADC7FD}"/>
    <dgm:cxn modelId="{CC6307D7-831B-4719-8715-4FF1F8410A47}" srcId="{3F5F3B07-F5EF-49C4-9FE2-497D39544B03}" destId="{1BA92542-877F-4F70-86E6-8FF591ACFBCF}" srcOrd="1" destOrd="0" parTransId="{845C4987-2673-4477-8F9A-DAF365F9D913}" sibTransId="{8D93DD4D-3C94-4C42-8CC8-060A948FB99E}"/>
    <dgm:cxn modelId="{055909F7-1D10-43DC-9EFA-D44A12C8F962}" srcId="{3F5F3B07-F5EF-49C4-9FE2-497D39544B03}" destId="{352D28E7-19BE-4E19-8DD0-7114B30ECACF}" srcOrd="0" destOrd="0" parTransId="{917F11C1-9A4B-45B0-AC57-D2618CBFDC5C}" sibTransId="{F0C45D5C-02CC-4DC1-A104-3BA27DE68AFC}"/>
    <dgm:cxn modelId="{9556F816-BD54-47B0-9A21-F0B90E76D37A}" type="presParOf" srcId="{52A9E5EE-253C-4200-BE84-FBFA211DDFF7}" destId="{730E8554-EAC2-4558-81A1-210939F5DF39}" srcOrd="0" destOrd="0" presId="urn:microsoft.com/office/officeart/2008/layout/LinedList"/>
    <dgm:cxn modelId="{42764484-FBB1-45BF-9C77-E53718D5A607}" type="presParOf" srcId="{52A9E5EE-253C-4200-BE84-FBFA211DDFF7}" destId="{15B64017-EBE7-4D64-B98D-29806F383495}" srcOrd="1" destOrd="0" presId="urn:microsoft.com/office/officeart/2008/layout/LinedList"/>
    <dgm:cxn modelId="{ABA042BE-65FD-4BEA-AB4B-E6DB3F9AAA16}" type="presParOf" srcId="{15B64017-EBE7-4D64-B98D-29806F383495}" destId="{DDD05BCF-E5A7-414A-8CC2-22461FFDF4FD}" srcOrd="0" destOrd="0" presId="urn:microsoft.com/office/officeart/2008/layout/LinedList"/>
    <dgm:cxn modelId="{46C94E72-A1BD-49E0-9366-998848D5B0CD}" type="presParOf" srcId="{15B64017-EBE7-4D64-B98D-29806F383495}" destId="{58A653F4-AEA4-4250-B38E-C246220FB13A}" srcOrd="1" destOrd="0" presId="urn:microsoft.com/office/officeart/2008/layout/LinedList"/>
    <dgm:cxn modelId="{A7E05162-1391-4F34-989B-460C7FE9E9DB}" type="presParOf" srcId="{52A9E5EE-253C-4200-BE84-FBFA211DDFF7}" destId="{BAC61504-EC17-4C0A-8F8B-4EA636E83930}" srcOrd="2" destOrd="0" presId="urn:microsoft.com/office/officeart/2008/layout/LinedList"/>
    <dgm:cxn modelId="{F4B3E784-A2A2-4808-B3C3-BCFB3E6CB0B9}" type="presParOf" srcId="{52A9E5EE-253C-4200-BE84-FBFA211DDFF7}" destId="{F02B56DA-26AF-483C-91D4-F23A4141EDCA}" srcOrd="3" destOrd="0" presId="urn:microsoft.com/office/officeart/2008/layout/LinedList"/>
    <dgm:cxn modelId="{8B388C1E-2488-487A-8EB8-8B3DF99579D8}" type="presParOf" srcId="{F02B56DA-26AF-483C-91D4-F23A4141EDCA}" destId="{95485423-B95E-4A2D-83DE-AED7E32F1A4A}" srcOrd="0" destOrd="0" presId="urn:microsoft.com/office/officeart/2008/layout/LinedList"/>
    <dgm:cxn modelId="{DEF95E95-5315-42C0-BF67-E25A735CFCF7}" type="presParOf" srcId="{F02B56DA-26AF-483C-91D4-F23A4141EDCA}" destId="{29F15DA1-7A02-49B6-93A3-4B15309F4BD8}" srcOrd="1" destOrd="0" presId="urn:microsoft.com/office/officeart/2008/layout/LinedList"/>
    <dgm:cxn modelId="{6D00331B-4802-47D7-9E46-58FC5993CC95}" type="presParOf" srcId="{52A9E5EE-253C-4200-BE84-FBFA211DDFF7}" destId="{FFD01574-15D8-43CF-9F5A-5DF8D3B2A3FC}" srcOrd="4" destOrd="0" presId="urn:microsoft.com/office/officeart/2008/layout/LinedList"/>
    <dgm:cxn modelId="{534C1CDA-6002-4C86-91E9-A7D8535676E7}" type="presParOf" srcId="{52A9E5EE-253C-4200-BE84-FBFA211DDFF7}" destId="{E72B70B6-97AE-42C4-BD9D-A1FE480BE0B2}" srcOrd="5" destOrd="0" presId="urn:microsoft.com/office/officeart/2008/layout/LinedList"/>
    <dgm:cxn modelId="{BD9330EE-32F3-40A5-B360-3B659A664B0F}" type="presParOf" srcId="{E72B70B6-97AE-42C4-BD9D-A1FE480BE0B2}" destId="{1710CEA3-778E-405A-98BB-D1D9B00EB38C}" srcOrd="0" destOrd="0" presId="urn:microsoft.com/office/officeart/2008/layout/LinedList"/>
    <dgm:cxn modelId="{F7FEB5A9-DEFB-4EE7-9AF4-98566E649249}" type="presParOf" srcId="{E72B70B6-97AE-42C4-BD9D-A1FE480BE0B2}" destId="{FF21CDFA-D65B-4377-ABAF-3FBE5AA4896D}" srcOrd="1" destOrd="0" presId="urn:microsoft.com/office/officeart/2008/layout/LinedList"/>
    <dgm:cxn modelId="{CE92E807-4F73-47A0-8F25-DBA16D7324D2}" type="presParOf" srcId="{52A9E5EE-253C-4200-BE84-FBFA211DDFF7}" destId="{7699E838-D89E-414A-9A0F-D142486840CE}" srcOrd="6" destOrd="0" presId="urn:microsoft.com/office/officeart/2008/layout/LinedList"/>
    <dgm:cxn modelId="{C863D81B-854A-4302-9D5C-BE10B2AB056C}" type="presParOf" srcId="{52A9E5EE-253C-4200-BE84-FBFA211DDFF7}" destId="{EFD640F8-539F-465F-B83E-753550093C34}" srcOrd="7" destOrd="0" presId="urn:microsoft.com/office/officeart/2008/layout/LinedList"/>
    <dgm:cxn modelId="{A09FAC0B-7E4F-4D9D-A99C-AE617664A88F}" type="presParOf" srcId="{EFD640F8-539F-465F-B83E-753550093C34}" destId="{02C13774-7A2D-451B-A9D8-166C453057A8}" srcOrd="0" destOrd="0" presId="urn:microsoft.com/office/officeart/2008/layout/LinedList"/>
    <dgm:cxn modelId="{D6B405A0-FBFC-4353-A58D-85862D66CE89}" type="presParOf" srcId="{EFD640F8-539F-465F-B83E-753550093C34}" destId="{9D10F1B8-5A48-4B9B-807C-4F269545402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63D492-9FB9-47EC-A746-DCF1FABABE6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6CD5A8B5-492C-4BCB-9054-BB394BBF747E}">
      <dgm:prSet/>
      <dgm:spPr/>
      <dgm:t>
        <a:bodyPr/>
        <a:lstStyle/>
        <a:p>
          <a:r>
            <a:rPr lang="en-US"/>
            <a:t>Major influences of the theory: Harry Helson’s adaptation theory, Rapoport’s definition of systems and concepts from Lazarus and Selye</a:t>
          </a:r>
        </a:p>
      </dgm:t>
    </dgm:pt>
    <dgm:pt modelId="{11C59DF9-3740-4785-98EC-AF5F9E02DFA2}" type="parTrans" cxnId="{A1D72FBE-35E4-439C-930F-C371DF57FF6A}">
      <dgm:prSet/>
      <dgm:spPr/>
      <dgm:t>
        <a:bodyPr/>
        <a:lstStyle/>
        <a:p>
          <a:endParaRPr lang="en-US"/>
        </a:p>
      </dgm:t>
    </dgm:pt>
    <dgm:pt modelId="{A8B614E7-A570-45EC-B4EE-BD8ACF85F53B}" type="sibTrans" cxnId="{A1D72FBE-35E4-439C-930F-C371DF57FF6A}">
      <dgm:prSet/>
      <dgm:spPr/>
      <dgm:t>
        <a:bodyPr/>
        <a:lstStyle/>
        <a:p>
          <a:endParaRPr lang="en-US"/>
        </a:p>
      </dgm:t>
    </dgm:pt>
    <dgm:pt modelId="{950CD82F-4012-4460-9EAD-E07E3C427769}">
      <dgm:prSet/>
      <dgm:spPr/>
      <dgm:t>
        <a:bodyPr/>
        <a:lstStyle/>
        <a:p>
          <a:r>
            <a:rPr lang="en-US"/>
            <a:t>Systems theory</a:t>
          </a:r>
        </a:p>
      </dgm:t>
    </dgm:pt>
    <dgm:pt modelId="{2AF4A7CD-709A-4007-9827-EC166A628851}" type="parTrans" cxnId="{B16DC606-1AA7-4E25-8D2E-666BAEF6592F}">
      <dgm:prSet/>
      <dgm:spPr/>
      <dgm:t>
        <a:bodyPr/>
        <a:lstStyle/>
        <a:p>
          <a:endParaRPr lang="en-US"/>
        </a:p>
      </dgm:t>
    </dgm:pt>
    <dgm:pt modelId="{59A92CA4-2D84-4EC5-8232-6278A2045FBA}" type="sibTrans" cxnId="{B16DC606-1AA7-4E25-8D2E-666BAEF6592F}">
      <dgm:prSet/>
      <dgm:spPr/>
      <dgm:t>
        <a:bodyPr/>
        <a:lstStyle/>
        <a:p>
          <a:endParaRPr lang="en-US"/>
        </a:p>
      </dgm:t>
    </dgm:pt>
    <dgm:pt modelId="{501E0AC7-BEFE-44A9-BEC5-AFC83CACFAEB}">
      <dgm:prSet/>
      <dgm:spPr/>
      <dgm:t>
        <a:bodyPr/>
        <a:lstStyle/>
        <a:p>
          <a:r>
            <a:rPr lang="en-US"/>
            <a:t>The client is viewed holistically and as an adaptive system in constant interaction with the internal and external environments.</a:t>
          </a:r>
        </a:p>
      </dgm:t>
    </dgm:pt>
    <dgm:pt modelId="{833164C8-4E38-40E8-8EA2-488B1F29644D}" type="parTrans" cxnId="{2B90552C-4F79-4B9A-A31B-9EB5B5EFE591}">
      <dgm:prSet/>
      <dgm:spPr/>
      <dgm:t>
        <a:bodyPr/>
        <a:lstStyle/>
        <a:p>
          <a:endParaRPr lang="en-US"/>
        </a:p>
      </dgm:t>
    </dgm:pt>
    <dgm:pt modelId="{B070DAAC-D942-400B-A584-FC75601CCAC9}" type="sibTrans" cxnId="{2B90552C-4F79-4B9A-A31B-9EB5B5EFE591}">
      <dgm:prSet/>
      <dgm:spPr/>
      <dgm:t>
        <a:bodyPr/>
        <a:lstStyle/>
        <a:p>
          <a:endParaRPr lang="en-US"/>
        </a:p>
      </dgm:t>
    </dgm:pt>
    <dgm:pt modelId="{97C7DCC0-57A4-4EBF-B994-16FC654FEAD4}">
      <dgm:prSet/>
      <dgm:spPr/>
      <dgm:t>
        <a:bodyPr/>
        <a:lstStyle/>
        <a:p>
          <a:r>
            <a:rPr lang="en-US"/>
            <a:t>Adaptation leads to optimal health and well-being. </a:t>
          </a:r>
        </a:p>
      </dgm:t>
    </dgm:pt>
    <dgm:pt modelId="{EBE00404-514B-4583-9E3C-30AE3FF18790}" type="parTrans" cxnId="{FBE0766D-2A51-4593-B189-C980EC3C6661}">
      <dgm:prSet/>
      <dgm:spPr/>
      <dgm:t>
        <a:bodyPr/>
        <a:lstStyle/>
        <a:p>
          <a:endParaRPr lang="en-US"/>
        </a:p>
      </dgm:t>
    </dgm:pt>
    <dgm:pt modelId="{66C6F4AB-1C3D-443B-A351-417F15E519AC}" type="sibTrans" cxnId="{FBE0766D-2A51-4593-B189-C980EC3C6661}">
      <dgm:prSet/>
      <dgm:spPr/>
      <dgm:t>
        <a:bodyPr/>
        <a:lstStyle/>
        <a:p>
          <a:endParaRPr lang="en-US"/>
        </a:p>
      </dgm:t>
    </dgm:pt>
    <dgm:pt modelId="{BD706045-08AF-4E0A-B43F-E3BFB4A0D371}" type="pres">
      <dgm:prSet presAssocID="{8263D492-9FB9-47EC-A746-DCF1FABABE62}" presName="vert0" presStyleCnt="0">
        <dgm:presLayoutVars>
          <dgm:dir/>
          <dgm:animOne val="branch"/>
          <dgm:animLvl val="lvl"/>
        </dgm:presLayoutVars>
      </dgm:prSet>
      <dgm:spPr/>
    </dgm:pt>
    <dgm:pt modelId="{335058E9-773C-4A5D-B6FB-E596B796CF2E}" type="pres">
      <dgm:prSet presAssocID="{6CD5A8B5-492C-4BCB-9054-BB394BBF747E}" presName="thickLine" presStyleLbl="alignNode1" presStyleIdx="0" presStyleCnt="4"/>
      <dgm:spPr/>
    </dgm:pt>
    <dgm:pt modelId="{AAFAA5E1-650D-4327-B580-D7C1B696C8FA}" type="pres">
      <dgm:prSet presAssocID="{6CD5A8B5-492C-4BCB-9054-BB394BBF747E}" presName="horz1" presStyleCnt="0"/>
      <dgm:spPr/>
    </dgm:pt>
    <dgm:pt modelId="{FD14451C-6A0D-4775-944E-42B426D2E825}" type="pres">
      <dgm:prSet presAssocID="{6CD5A8B5-492C-4BCB-9054-BB394BBF747E}" presName="tx1" presStyleLbl="revTx" presStyleIdx="0" presStyleCnt="4"/>
      <dgm:spPr/>
    </dgm:pt>
    <dgm:pt modelId="{8E3D5C66-5454-420B-A087-6B1FED306A84}" type="pres">
      <dgm:prSet presAssocID="{6CD5A8B5-492C-4BCB-9054-BB394BBF747E}" presName="vert1" presStyleCnt="0"/>
      <dgm:spPr/>
    </dgm:pt>
    <dgm:pt modelId="{BE87EE47-C806-49C9-A8F4-6EEAAC4CCAD8}" type="pres">
      <dgm:prSet presAssocID="{950CD82F-4012-4460-9EAD-E07E3C427769}" presName="thickLine" presStyleLbl="alignNode1" presStyleIdx="1" presStyleCnt="4"/>
      <dgm:spPr/>
    </dgm:pt>
    <dgm:pt modelId="{7B39AFCF-F000-4462-8BB5-10F9136FE4A3}" type="pres">
      <dgm:prSet presAssocID="{950CD82F-4012-4460-9EAD-E07E3C427769}" presName="horz1" presStyleCnt="0"/>
      <dgm:spPr/>
    </dgm:pt>
    <dgm:pt modelId="{174D77BF-374D-40BB-8CD5-6BF4EF5E57DB}" type="pres">
      <dgm:prSet presAssocID="{950CD82F-4012-4460-9EAD-E07E3C427769}" presName="tx1" presStyleLbl="revTx" presStyleIdx="1" presStyleCnt="4"/>
      <dgm:spPr/>
    </dgm:pt>
    <dgm:pt modelId="{1C7D80CB-D029-4181-BE90-D36B8FEC1076}" type="pres">
      <dgm:prSet presAssocID="{950CD82F-4012-4460-9EAD-E07E3C427769}" presName="vert1" presStyleCnt="0"/>
      <dgm:spPr/>
    </dgm:pt>
    <dgm:pt modelId="{19FEE202-6B0B-48E8-89F0-0A821195CE5B}" type="pres">
      <dgm:prSet presAssocID="{501E0AC7-BEFE-44A9-BEC5-AFC83CACFAEB}" presName="thickLine" presStyleLbl="alignNode1" presStyleIdx="2" presStyleCnt="4"/>
      <dgm:spPr/>
    </dgm:pt>
    <dgm:pt modelId="{01FECEFC-E848-41C1-8D37-D84408BB361E}" type="pres">
      <dgm:prSet presAssocID="{501E0AC7-BEFE-44A9-BEC5-AFC83CACFAEB}" presName="horz1" presStyleCnt="0"/>
      <dgm:spPr/>
    </dgm:pt>
    <dgm:pt modelId="{6BFC3888-31CC-476C-BD3F-7E47D13D9950}" type="pres">
      <dgm:prSet presAssocID="{501E0AC7-BEFE-44A9-BEC5-AFC83CACFAEB}" presName="tx1" presStyleLbl="revTx" presStyleIdx="2" presStyleCnt="4"/>
      <dgm:spPr/>
    </dgm:pt>
    <dgm:pt modelId="{8B868233-ABDF-4335-8361-AF7446E03675}" type="pres">
      <dgm:prSet presAssocID="{501E0AC7-BEFE-44A9-BEC5-AFC83CACFAEB}" presName="vert1" presStyleCnt="0"/>
      <dgm:spPr/>
    </dgm:pt>
    <dgm:pt modelId="{F414D2E3-3F89-44BC-B325-C2EA7C0E173F}" type="pres">
      <dgm:prSet presAssocID="{97C7DCC0-57A4-4EBF-B994-16FC654FEAD4}" presName="thickLine" presStyleLbl="alignNode1" presStyleIdx="3" presStyleCnt="4"/>
      <dgm:spPr/>
    </dgm:pt>
    <dgm:pt modelId="{6C6F4DC1-18DE-4566-A3C8-FA4F2B2D3992}" type="pres">
      <dgm:prSet presAssocID="{97C7DCC0-57A4-4EBF-B994-16FC654FEAD4}" presName="horz1" presStyleCnt="0"/>
      <dgm:spPr/>
    </dgm:pt>
    <dgm:pt modelId="{619143F9-A0D0-481E-8591-A68B0D50E028}" type="pres">
      <dgm:prSet presAssocID="{97C7DCC0-57A4-4EBF-B994-16FC654FEAD4}" presName="tx1" presStyleLbl="revTx" presStyleIdx="3" presStyleCnt="4"/>
      <dgm:spPr/>
    </dgm:pt>
    <dgm:pt modelId="{5B6E5198-3099-479D-9E1D-91E218D46F23}" type="pres">
      <dgm:prSet presAssocID="{97C7DCC0-57A4-4EBF-B994-16FC654FEAD4}" presName="vert1" presStyleCnt="0"/>
      <dgm:spPr/>
    </dgm:pt>
  </dgm:ptLst>
  <dgm:cxnLst>
    <dgm:cxn modelId="{B16DC606-1AA7-4E25-8D2E-666BAEF6592F}" srcId="{8263D492-9FB9-47EC-A746-DCF1FABABE62}" destId="{950CD82F-4012-4460-9EAD-E07E3C427769}" srcOrd="1" destOrd="0" parTransId="{2AF4A7CD-709A-4007-9827-EC166A628851}" sibTransId="{59A92CA4-2D84-4EC5-8232-6278A2045FBA}"/>
    <dgm:cxn modelId="{2B90552C-4F79-4B9A-A31B-9EB5B5EFE591}" srcId="{8263D492-9FB9-47EC-A746-DCF1FABABE62}" destId="{501E0AC7-BEFE-44A9-BEC5-AFC83CACFAEB}" srcOrd="2" destOrd="0" parTransId="{833164C8-4E38-40E8-8EA2-488B1F29644D}" sibTransId="{B070DAAC-D942-400B-A584-FC75601CCAC9}"/>
    <dgm:cxn modelId="{FBE0766D-2A51-4593-B189-C980EC3C6661}" srcId="{8263D492-9FB9-47EC-A746-DCF1FABABE62}" destId="{97C7DCC0-57A4-4EBF-B994-16FC654FEAD4}" srcOrd="3" destOrd="0" parTransId="{EBE00404-514B-4583-9E3C-30AE3FF18790}" sibTransId="{66C6F4AB-1C3D-443B-A351-417F15E519AC}"/>
    <dgm:cxn modelId="{952DB27A-A46D-4EEB-9B2B-8F094BC197EC}" type="presOf" srcId="{501E0AC7-BEFE-44A9-BEC5-AFC83CACFAEB}" destId="{6BFC3888-31CC-476C-BD3F-7E47D13D9950}" srcOrd="0" destOrd="0" presId="urn:microsoft.com/office/officeart/2008/layout/LinedList"/>
    <dgm:cxn modelId="{C1B0D0A1-F2DC-4B61-B95A-F0341B011628}" type="presOf" srcId="{8263D492-9FB9-47EC-A746-DCF1FABABE62}" destId="{BD706045-08AF-4E0A-B43F-E3BFB4A0D371}" srcOrd="0" destOrd="0" presId="urn:microsoft.com/office/officeart/2008/layout/LinedList"/>
    <dgm:cxn modelId="{927A1BBA-75BA-4D7A-AFA9-43D16B30B748}" type="presOf" srcId="{6CD5A8B5-492C-4BCB-9054-BB394BBF747E}" destId="{FD14451C-6A0D-4775-944E-42B426D2E825}" srcOrd="0" destOrd="0" presId="urn:microsoft.com/office/officeart/2008/layout/LinedList"/>
    <dgm:cxn modelId="{A1D72FBE-35E4-439C-930F-C371DF57FF6A}" srcId="{8263D492-9FB9-47EC-A746-DCF1FABABE62}" destId="{6CD5A8B5-492C-4BCB-9054-BB394BBF747E}" srcOrd="0" destOrd="0" parTransId="{11C59DF9-3740-4785-98EC-AF5F9E02DFA2}" sibTransId="{A8B614E7-A570-45EC-B4EE-BD8ACF85F53B}"/>
    <dgm:cxn modelId="{28A2C0C3-31A5-4430-9EF4-9651E676CED9}" type="presOf" srcId="{950CD82F-4012-4460-9EAD-E07E3C427769}" destId="{174D77BF-374D-40BB-8CD5-6BF4EF5E57DB}" srcOrd="0" destOrd="0" presId="urn:microsoft.com/office/officeart/2008/layout/LinedList"/>
    <dgm:cxn modelId="{B583F8F6-3390-46D3-B242-62D51F882007}" type="presOf" srcId="{97C7DCC0-57A4-4EBF-B994-16FC654FEAD4}" destId="{619143F9-A0D0-481E-8591-A68B0D50E028}" srcOrd="0" destOrd="0" presId="urn:microsoft.com/office/officeart/2008/layout/LinedList"/>
    <dgm:cxn modelId="{9C94ACF9-C62E-403A-88E9-8AE7B4E7018F}" type="presParOf" srcId="{BD706045-08AF-4E0A-B43F-E3BFB4A0D371}" destId="{335058E9-773C-4A5D-B6FB-E596B796CF2E}" srcOrd="0" destOrd="0" presId="urn:microsoft.com/office/officeart/2008/layout/LinedList"/>
    <dgm:cxn modelId="{8193CCEC-8E37-4D5D-A9C1-3FCC731CF04D}" type="presParOf" srcId="{BD706045-08AF-4E0A-B43F-E3BFB4A0D371}" destId="{AAFAA5E1-650D-4327-B580-D7C1B696C8FA}" srcOrd="1" destOrd="0" presId="urn:microsoft.com/office/officeart/2008/layout/LinedList"/>
    <dgm:cxn modelId="{D0808E7F-7473-4582-8198-6DB1BFA04AE8}" type="presParOf" srcId="{AAFAA5E1-650D-4327-B580-D7C1B696C8FA}" destId="{FD14451C-6A0D-4775-944E-42B426D2E825}" srcOrd="0" destOrd="0" presId="urn:microsoft.com/office/officeart/2008/layout/LinedList"/>
    <dgm:cxn modelId="{395C9B9A-0469-4779-AEDA-525D75708DE9}" type="presParOf" srcId="{AAFAA5E1-650D-4327-B580-D7C1B696C8FA}" destId="{8E3D5C66-5454-420B-A087-6B1FED306A84}" srcOrd="1" destOrd="0" presId="urn:microsoft.com/office/officeart/2008/layout/LinedList"/>
    <dgm:cxn modelId="{689656BA-57D8-4309-8F9C-8BACE1772179}" type="presParOf" srcId="{BD706045-08AF-4E0A-B43F-E3BFB4A0D371}" destId="{BE87EE47-C806-49C9-A8F4-6EEAAC4CCAD8}" srcOrd="2" destOrd="0" presId="urn:microsoft.com/office/officeart/2008/layout/LinedList"/>
    <dgm:cxn modelId="{00E6470A-12EC-4C61-A9F5-8C99E956CCFF}" type="presParOf" srcId="{BD706045-08AF-4E0A-B43F-E3BFB4A0D371}" destId="{7B39AFCF-F000-4462-8BB5-10F9136FE4A3}" srcOrd="3" destOrd="0" presId="urn:microsoft.com/office/officeart/2008/layout/LinedList"/>
    <dgm:cxn modelId="{CD83D92A-BBEC-4C2B-AAD5-F4C3BADC9A4F}" type="presParOf" srcId="{7B39AFCF-F000-4462-8BB5-10F9136FE4A3}" destId="{174D77BF-374D-40BB-8CD5-6BF4EF5E57DB}" srcOrd="0" destOrd="0" presId="urn:microsoft.com/office/officeart/2008/layout/LinedList"/>
    <dgm:cxn modelId="{FCB868FB-9E62-413B-B5BA-F360A28712DB}" type="presParOf" srcId="{7B39AFCF-F000-4462-8BB5-10F9136FE4A3}" destId="{1C7D80CB-D029-4181-BE90-D36B8FEC1076}" srcOrd="1" destOrd="0" presId="urn:microsoft.com/office/officeart/2008/layout/LinedList"/>
    <dgm:cxn modelId="{94F455E1-2D7F-4F20-9FAD-1236E013E4C5}" type="presParOf" srcId="{BD706045-08AF-4E0A-B43F-E3BFB4A0D371}" destId="{19FEE202-6B0B-48E8-89F0-0A821195CE5B}" srcOrd="4" destOrd="0" presId="urn:microsoft.com/office/officeart/2008/layout/LinedList"/>
    <dgm:cxn modelId="{8851BBBC-7E1D-412E-B4ED-AF4184ADECE3}" type="presParOf" srcId="{BD706045-08AF-4E0A-B43F-E3BFB4A0D371}" destId="{01FECEFC-E848-41C1-8D37-D84408BB361E}" srcOrd="5" destOrd="0" presId="urn:microsoft.com/office/officeart/2008/layout/LinedList"/>
    <dgm:cxn modelId="{46BA77DC-3025-448C-B956-A75C48DC338C}" type="presParOf" srcId="{01FECEFC-E848-41C1-8D37-D84408BB361E}" destId="{6BFC3888-31CC-476C-BD3F-7E47D13D9950}" srcOrd="0" destOrd="0" presId="urn:microsoft.com/office/officeart/2008/layout/LinedList"/>
    <dgm:cxn modelId="{0EBC5B28-CE08-4F77-B82E-7A26315463F1}" type="presParOf" srcId="{01FECEFC-E848-41C1-8D37-D84408BB361E}" destId="{8B868233-ABDF-4335-8361-AF7446E03675}" srcOrd="1" destOrd="0" presId="urn:microsoft.com/office/officeart/2008/layout/LinedList"/>
    <dgm:cxn modelId="{C15FD10F-2248-4628-9F58-EA6854A7DA19}" type="presParOf" srcId="{BD706045-08AF-4E0A-B43F-E3BFB4A0D371}" destId="{F414D2E3-3F89-44BC-B325-C2EA7C0E173F}" srcOrd="6" destOrd="0" presId="urn:microsoft.com/office/officeart/2008/layout/LinedList"/>
    <dgm:cxn modelId="{F4E3300E-902A-49C1-A611-97BC49A84BE3}" type="presParOf" srcId="{BD706045-08AF-4E0A-B43F-E3BFB4A0D371}" destId="{6C6F4DC1-18DE-4566-A3C8-FA4F2B2D3992}" srcOrd="7" destOrd="0" presId="urn:microsoft.com/office/officeart/2008/layout/LinedList"/>
    <dgm:cxn modelId="{C434EFF3-0AD0-435A-BE72-3D4714000521}" type="presParOf" srcId="{6C6F4DC1-18DE-4566-A3C8-FA4F2B2D3992}" destId="{619143F9-A0D0-481E-8591-A68B0D50E028}" srcOrd="0" destOrd="0" presId="urn:microsoft.com/office/officeart/2008/layout/LinedList"/>
    <dgm:cxn modelId="{888ADAAF-967A-440C-B58A-23C5924E847C}" type="presParOf" srcId="{6C6F4DC1-18DE-4566-A3C8-FA4F2B2D3992}" destId="{5B6E5198-3099-479D-9E1D-91E218D46F2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378B09-6629-4449-BC1F-47EE4E178DD0}" type="doc">
      <dgm:prSet loTypeId="urn:microsoft.com/office/officeart/2005/8/layout/vList5" loCatId="list" qsTypeId="urn:microsoft.com/office/officeart/2005/8/quickstyle/simple2" qsCatId="simple" csTypeId="urn:microsoft.com/office/officeart/2005/8/colors/accent2_2" csCatId="accent2" phldr="1"/>
      <dgm:spPr/>
      <dgm:t>
        <a:bodyPr/>
        <a:lstStyle/>
        <a:p>
          <a:endParaRPr lang="en-US"/>
        </a:p>
      </dgm:t>
    </dgm:pt>
    <dgm:pt modelId="{9033675B-751C-473B-A48B-722C9AE0CA7D}">
      <dgm:prSet/>
      <dgm:spPr/>
      <dgm:t>
        <a:bodyPr/>
        <a:lstStyle/>
        <a:p>
          <a:r>
            <a:rPr lang="en-US"/>
            <a:t>Person </a:t>
          </a:r>
        </a:p>
      </dgm:t>
    </dgm:pt>
    <dgm:pt modelId="{7C3B064E-419F-4954-9107-A61281B1DB5B}" type="parTrans" cxnId="{01CD27CA-EADC-40AC-9D19-A44EB16BAD81}">
      <dgm:prSet/>
      <dgm:spPr/>
      <dgm:t>
        <a:bodyPr/>
        <a:lstStyle/>
        <a:p>
          <a:endParaRPr lang="en-US"/>
        </a:p>
      </dgm:t>
    </dgm:pt>
    <dgm:pt modelId="{D5439986-805B-4DFA-B75B-F5138DA4CBFE}" type="sibTrans" cxnId="{01CD27CA-EADC-40AC-9D19-A44EB16BAD81}">
      <dgm:prSet/>
      <dgm:spPr/>
      <dgm:t>
        <a:bodyPr/>
        <a:lstStyle/>
        <a:p>
          <a:endParaRPr lang="en-US"/>
        </a:p>
      </dgm:t>
    </dgm:pt>
    <dgm:pt modelId="{104956E2-76E4-4D10-9166-E95D3FB42E14}">
      <dgm:prSet/>
      <dgm:spPr/>
      <dgm:t>
        <a:bodyPr/>
        <a:lstStyle/>
        <a:p>
          <a:r>
            <a:rPr lang="en-US"/>
            <a:t>Holistic, adaptive systems. They are bio-pyscho-social beings in constant interaction with their environments. The client uses innate and learned mechanisms to adapt. Include individuals, groups, families, organizations, communities and society as a whole. </a:t>
          </a:r>
        </a:p>
      </dgm:t>
    </dgm:pt>
    <dgm:pt modelId="{1B171C53-F112-407B-BF22-D55D481D6ABD}" type="parTrans" cxnId="{0F1F856F-2D5D-44C0-A955-412C8CAEE198}">
      <dgm:prSet/>
      <dgm:spPr/>
      <dgm:t>
        <a:bodyPr/>
        <a:lstStyle/>
        <a:p>
          <a:endParaRPr lang="en-US"/>
        </a:p>
      </dgm:t>
    </dgm:pt>
    <dgm:pt modelId="{547F14B2-1D1B-4F0D-B3EF-E8181CD6A670}" type="sibTrans" cxnId="{0F1F856F-2D5D-44C0-A955-412C8CAEE198}">
      <dgm:prSet/>
      <dgm:spPr/>
      <dgm:t>
        <a:bodyPr/>
        <a:lstStyle/>
        <a:p>
          <a:endParaRPr lang="en-US"/>
        </a:p>
      </dgm:t>
    </dgm:pt>
    <dgm:pt modelId="{ED387FEA-F497-4C96-93DC-773E58767FA1}">
      <dgm:prSet/>
      <dgm:spPr/>
      <dgm:t>
        <a:bodyPr/>
        <a:lstStyle/>
        <a:p>
          <a:r>
            <a:rPr lang="en-US"/>
            <a:t>Environment </a:t>
          </a:r>
        </a:p>
      </dgm:t>
    </dgm:pt>
    <dgm:pt modelId="{1A129D04-310B-4B35-8564-C068132B3EAA}" type="parTrans" cxnId="{6735B4CF-DCC0-4BAB-9081-730F2DDC266E}">
      <dgm:prSet/>
      <dgm:spPr/>
      <dgm:t>
        <a:bodyPr/>
        <a:lstStyle/>
        <a:p>
          <a:endParaRPr lang="en-US"/>
        </a:p>
      </dgm:t>
    </dgm:pt>
    <dgm:pt modelId="{5DB9C401-4F90-4931-A608-5780F9ADAEA3}" type="sibTrans" cxnId="{6735B4CF-DCC0-4BAB-9081-730F2DDC266E}">
      <dgm:prSet/>
      <dgm:spPr/>
      <dgm:t>
        <a:bodyPr/>
        <a:lstStyle/>
        <a:p>
          <a:endParaRPr lang="en-US"/>
        </a:p>
      </dgm:t>
    </dgm:pt>
    <dgm:pt modelId="{8AADB11C-9E7E-4273-9C5C-BFAE70195E4E}">
      <dgm:prSet/>
      <dgm:spPr/>
      <dgm:t>
        <a:bodyPr/>
        <a:lstStyle/>
        <a:p>
          <a:r>
            <a:rPr lang="en-US"/>
            <a:t>All conditions and circumstances and influences surrounding and affecting the client development and behaviour. The environment stimulates a system response. </a:t>
          </a:r>
        </a:p>
      </dgm:t>
    </dgm:pt>
    <dgm:pt modelId="{E4C6A6D7-BCB6-4289-88A9-EBA72E3EC046}" type="parTrans" cxnId="{518A004C-E59F-407C-A604-6B28B60EE7A2}">
      <dgm:prSet/>
      <dgm:spPr/>
      <dgm:t>
        <a:bodyPr/>
        <a:lstStyle/>
        <a:p>
          <a:endParaRPr lang="en-US"/>
        </a:p>
      </dgm:t>
    </dgm:pt>
    <dgm:pt modelId="{0E976115-3778-4AEB-BB4E-E121E8D6A06B}" type="sibTrans" cxnId="{518A004C-E59F-407C-A604-6B28B60EE7A2}">
      <dgm:prSet/>
      <dgm:spPr/>
      <dgm:t>
        <a:bodyPr/>
        <a:lstStyle/>
        <a:p>
          <a:endParaRPr lang="en-US"/>
        </a:p>
      </dgm:t>
    </dgm:pt>
    <dgm:pt modelId="{66B5E76A-F4BD-4063-B76C-01426BC9720E}">
      <dgm:prSet/>
      <dgm:spPr/>
      <dgm:t>
        <a:bodyPr/>
        <a:lstStyle/>
        <a:p>
          <a:r>
            <a:rPr lang="en-US"/>
            <a:t>Health </a:t>
          </a:r>
        </a:p>
      </dgm:t>
    </dgm:pt>
    <dgm:pt modelId="{8E385E77-7E7A-4F15-BC04-55880A5419FC}" type="parTrans" cxnId="{60E11AF3-C919-4FFC-99CF-3E7985D279AF}">
      <dgm:prSet/>
      <dgm:spPr/>
      <dgm:t>
        <a:bodyPr/>
        <a:lstStyle/>
        <a:p>
          <a:endParaRPr lang="en-US"/>
        </a:p>
      </dgm:t>
    </dgm:pt>
    <dgm:pt modelId="{5AD6A63D-76E3-4E5E-A2C4-3EFABA1BAED1}" type="sibTrans" cxnId="{60E11AF3-C919-4FFC-99CF-3E7985D279AF}">
      <dgm:prSet/>
      <dgm:spPr/>
      <dgm:t>
        <a:bodyPr/>
        <a:lstStyle/>
        <a:p>
          <a:endParaRPr lang="en-US"/>
        </a:p>
      </dgm:t>
    </dgm:pt>
    <dgm:pt modelId="{5B37A52E-604C-40D9-9270-BCA7CB8FC534}">
      <dgm:prSet/>
      <dgm:spPr/>
      <dgm:t>
        <a:bodyPr/>
        <a:lstStyle/>
        <a:p>
          <a:r>
            <a:rPr lang="en-US"/>
            <a:t>Health and illness can coexist; health is a reflection of adaptation of the client in interaction with their environment. Process of promoting psychological, physiological, and social integrity.</a:t>
          </a:r>
        </a:p>
      </dgm:t>
    </dgm:pt>
    <dgm:pt modelId="{1C4BDE87-4EA5-4D81-8E29-36C2981B50CD}" type="parTrans" cxnId="{41E4F3CC-F49E-4E04-8E68-D1CDAE0BCB18}">
      <dgm:prSet/>
      <dgm:spPr/>
      <dgm:t>
        <a:bodyPr/>
        <a:lstStyle/>
        <a:p>
          <a:endParaRPr lang="en-US"/>
        </a:p>
      </dgm:t>
    </dgm:pt>
    <dgm:pt modelId="{54431887-E190-4893-BF3D-AD127DF139FF}" type="sibTrans" cxnId="{41E4F3CC-F49E-4E04-8E68-D1CDAE0BCB18}">
      <dgm:prSet/>
      <dgm:spPr/>
      <dgm:t>
        <a:bodyPr/>
        <a:lstStyle/>
        <a:p>
          <a:endParaRPr lang="en-US"/>
        </a:p>
      </dgm:t>
    </dgm:pt>
    <dgm:pt modelId="{7BFE3C24-10D8-4445-AA3E-FD3DE43FBB64}">
      <dgm:prSet/>
      <dgm:spPr/>
      <dgm:t>
        <a:bodyPr/>
        <a:lstStyle/>
        <a:p>
          <a:r>
            <a:rPr lang="en-US"/>
            <a:t>Nursing </a:t>
          </a:r>
        </a:p>
      </dgm:t>
    </dgm:pt>
    <dgm:pt modelId="{43CD3D33-21E6-41C1-BBD1-4F806DF08FC1}" type="parTrans" cxnId="{387394BE-9526-434E-9920-4420D71BF281}">
      <dgm:prSet/>
      <dgm:spPr/>
      <dgm:t>
        <a:bodyPr/>
        <a:lstStyle/>
        <a:p>
          <a:endParaRPr lang="en-US"/>
        </a:p>
      </dgm:t>
    </dgm:pt>
    <dgm:pt modelId="{A7333523-F3E6-43B4-8B4E-44EBA61607C3}" type="sibTrans" cxnId="{387394BE-9526-434E-9920-4420D71BF281}">
      <dgm:prSet/>
      <dgm:spPr/>
      <dgm:t>
        <a:bodyPr/>
        <a:lstStyle/>
        <a:p>
          <a:endParaRPr lang="en-US"/>
        </a:p>
      </dgm:t>
    </dgm:pt>
    <dgm:pt modelId="{77F1CCDF-2848-4313-B238-927E0DB43C7B}">
      <dgm:prSet/>
      <dgm:spPr/>
      <dgm:t>
        <a:bodyPr/>
        <a:lstStyle/>
        <a:p>
          <a:r>
            <a:rPr lang="en-US" dirty="0"/>
            <a:t>Concerned with the promotion of adaptation of individuals and groups in each of the four adaptive modes, thus contributing to health, quality of life, and dying with dignity by assessing </a:t>
          </a:r>
          <a:r>
            <a:rPr lang="en-US" dirty="0" err="1"/>
            <a:t>behaviours</a:t>
          </a:r>
          <a:r>
            <a:rPr lang="en-US" dirty="0"/>
            <a:t> and factors that influence adaptive abilities and intervening to enhance environmental factors.</a:t>
          </a:r>
        </a:p>
      </dgm:t>
    </dgm:pt>
    <dgm:pt modelId="{8186D266-D7DA-4FFF-A11E-DD407026E6C1}" type="parTrans" cxnId="{CC071773-56B7-48E9-961F-1ED621BAA5CC}">
      <dgm:prSet/>
      <dgm:spPr/>
      <dgm:t>
        <a:bodyPr/>
        <a:lstStyle/>
        <a:p>
          <a:endParaRPr lang="en-US"/>
        </a:p>
      </dgm:t>
    </dgm:pt>
    <dgm:pt modelId="{65A50B94-5AED-4F9F-A26E-B06FFE713DA8}" type="sibTrans" cxnId="{CC071773-56B7-48E9-961F-1ED621BAA5CC}">
      <dgm:prSet/>
      <dgm:spPr/>
      <dgm:t>
        <a:bodyPr/>
        <a:lstStyle/>
        <a:p>
          <a:endParaRPr lang="en-US"/>
        </a:p>
      </dgm:t>
    </dgm:pt>
    <dgm:pt modelId="{750FFC7B-0F47-4F36-B24B-48A72B653625}" type="pres">
      <dgm:prSet presAssocID="{24378B09-6629-4449-BC1F-47EE4E178DD0}" presName="Name0" presStyleCnt="0">
        <dgm:presLayoutVars>
          <dgm:dir/>
          <dgm:animLvl val="lvl"/>
          <dgm:resizeHandles val="exact"/>
        </dgm:presLayoutVars>
      </dgm:prSet>
      <dgm:spPr/>
    </dgm:pt>
    <dgm:pt modelId="{D52B95CA-B89B-4F2D-B2CD-C3D44B932F07}" type="pres">
      <dgm:prSet presAssocID="{9033675B-751C-473B-A48B-722C9AE0CA7D}" presName="linNode" presStyleCnt="0"/>
      <dgm:spPr/>
    </dgm:pt>
    <dgm:pt modelId="{8109BB3C-BCDC-469B-85F7-3E061A1A430B}" type="pres">
      <dgm:prSet presAssocID="{9033675B-751C-473B-A48B-722C9AE0CA7D}" presName="parentText" presStyleLbl="node1" presStyleIdx="0" presStyleCnt="4">
        <dgm:presLayoutVars>
          <dgm:chMax val="1"/>
          <dgm:bulletEnabled val="1"/>
        </dgm:presLayoutVars>
      </dgm:prSet>
      <dgm:spPr/>
    </dgm:pt>
    <dgm:pt modelId="{798F4524-6FC2-4DFB-981E-CF497C96094E}" type="pres">
      <dgm:prSet presAssocID="{9033675B-751C-473B-A48B-722C9AE0CA7D}" presName="descendantText" presStyleLbl="alignAccFollowNode1" presStyleIdx="0" presStyleCnt="4">
        <dgm:presLayoutVars>
          <dgm:bulletEnabled val="1"/>
        </dgm:presLayoutVars>
      </dgm:prSet>
      <dgm:spPr/>
    </dgm:pt>
    <dgm:pt modelId="{D44EDD3A-F4F1-431D-B6DD-AB8A5EDA6784}" type="pres">
      <dgm:prSet presAssocID="{D5439986-805B-4DFA-B75B-F5138DA4CBFE}" presName="sp" presStyleCnt="0"/>
      <dgm:spPr/>
    </dgm:pt>
    <dgm:pt modelId="{A56D7D66-0134-4E40-BB92-FF47A5444D33}" type="pres">
      <dgm:prSet presAssocID="{ED387FEA-F497-4C96-93DC-773E58767FA1}" presName="linNode" presStyleCnt="0"/>
      <dgm:spPr/>
    </dgm:pt>
    <dgm:pt modelId="{EA9B1981-3750-472B-8009-D363B07EF33A}" type="pres">
      <dgm:prSet presAssocID="{ED387FEA-F497-4C96-93DC-773E58767FA1}" presName="parentText" presStyleLbl="node1" presStyleIdx="1" presStyleCnt="4">
        <dgm:presLayoutVars>
          <dgm:chMax val="1"/>
          <dgm:bulletEnabled val="1"/>
        </dgm:presLayoutVars>
      </dgm:prSet>
      <dgm:spPr/>
    </dgm:pt>
    <dgm:pt modelId="{74320F61-9F5B-4A7F-B46A-69A738DCE8F7}" type="pres">
      <dgm:prSet presAssocID="{ED387FEA-F497-4C96-93DC-773E58767FA1}" presName="descendantText" presStyleLbl="alignAccFollowNode1" presStyleIdx="1" presStyleCnt="4">
        <dgm:presLayoutVars>
          <dgm:bulletEnabled val="1"/>
        </dgm:presLayoutVars>
      </dgm:prSet>
      <dgm:spPr/>
    </dgm:pt>
    <dgm:pt modelId="{3A03C2E6-E50C-4453-B55A-A21387492F38}" type="pres">
      <dgm:prSet presAssocID="{5DB9C401-4F90-4931-A608-5780F9ADAEA3}" presName="sp" presStyleCnt="0"/>
      <dgm:spPr/>
    </dgm:pt>
    <dgm:pt modelId="{47E5F9D8-689F-40FF-8071-9E5703D9AF6E}" type="pres">
      <dgm:prSet presAssocID="{66B5E76A-F4BD-4063-B76C-01426BC9720E}" presName="linNode" presStyleCnt="0"/>
      <dgm:spPr/>
    </dgm:pt>
    <dgm:pt modelId="{27B04D77-EC66-485A-9501-B3E25DB6771F}" type="pres">
      <dgm:prSet presAssocID="{66B5E76A-F4BD-4063-B76C-01426BC9720E}" presName="parentText" presStyleLbl="node1" presStyleIdx="2" presStyleCnt="4">
        <dgm:presLayoutVars>
          <dgm:chMax val="1"/>
          <dgm:bulletEnabled val="1"/>
        </dgm:presLayoutVars>
      </dgm:prSet>
      <dgm:spPr/>
    </dgm:pt>
    <dgm:pt modelId="{E96EBF1C-5AAD-453D-8C83-E30D4744A97B}" type="pres">
      <dgm:prSet presAssocID="{66B5E76A-F4BD-4063-B76C-01426BC9720E}" presName="descendantText" presStyleLbl="alignAccFollowNode1" presStyleIdx="2" presStyleCnt="4">
        <dgm:presLayoutVars>
          <dgm:bulletEnabled val="1"/>
        </dgm:presLayoutVars>
      </dgm:prSet>
      <dgm:spPr/>
    </dgm:pt>
    <dgm:pt modelId="{478FD23B-9850-41FE-A524-640BE023781A}" type="pres">
      <dgm:prSet presAssocID="{5AD6A63D-76E3-4E5E-A2C4-3EFABA1BAED1}" presName="sp" presStyleCnt="0"/>
      <dgm:spPr/>
    </dgm:pt>
    <dgm:pt modelId="{C70BD9AE-186A-4C64-92AE-B652FF92213F}" type="pres">
      <dgm:prSet presAssocID="{7BFE3C24-10D8-4445-AA3E-FD3DE43FBB64}" presName="linNode" presStyleCnt="0"/>
      <dgm:spPr/>
    </dgm:pt>
    <dgm:pt modelId="{93AE2E68-E6A6-44B5-AEF4-7711CDC94BD1}" type="pres">
      <dgm:prSet presAssocID="{7BFE3C24-10D8-4445-AA3E-FD3DE43FBB64}" presName="parentText" presStyleLbl="node1" presStyleIdx="3" presStyleCnt="4">
        <dgm:presLayoutVars>
          <dgm:chMax val="1"/>
          <dgm:bulletEnabled val="1"/>
        </dgm:presLayoutVars>
      </dgm:prSet>
      <dgm:spPr/>
    </dgm:pt>
    <dgm:pt modelId="{AB221635-9129-435A-B4DF-461F978D9367}" type="pres">
      <dgm:prSet presAssocID="{7BFE3C24-10D8-4445-AA3E-FD3DE43FBB64}" presName="descendantText" presStyleLbl="alignAccFollowNode1" presStyleIdx="3" presStyleCnt="4">
        <dgm:presLayoutVars>
          <dgm:bulletEnabled val="1"/>
        </dgm:presLayoutVars>
      </dgm:prSet>
      <dgm:spPr/>
    </dgm:pt>
  </dgm:ptLst>
  <dgm:cxnLst>
    <dgm:cxn modelId="{AE143E2B-E76D-4B07-A34C-3F824452BB3C}" type="presOf" srcId="{7BFE3C24-10D8-4445-AA3E-FD3DE43FBB64}" destId="{93AE2E68-E6A6-44B5-AEF4-7711CDC94BD1}" srcOrd="0" destOrd="0" presId="urn:microsoft.com/office/officeart/2005/8/layout/vList5"/>
    <dgm:cxn modelId="{47E1D12F-1C12-4F86-B08C-E3EFF2A6D224}" type="presOf" srcId="{ED387FEA-F497-4C96-93DC-773E58767FA1}" destId="{EA9B1981-3750-472B-8009-D363B07EF33A}" srcOrd="0" destOrd="0" presId="urn:microsoft.com/office/officeart/2005/8/layout/vList5"/>
    <dgm:cxn modelId="{36AACA39-004E-4ECB-A0AF-2FA3D6447F3D}" type="presOf" srcId="{9033675B-751C-473B-A48B-722C9AE0CA7D}" destId="{8109BB3C-BCDC-469B-85F7-3E061A1A430B}" srcOrd="0" destOrd="0" presId="urn:microsoft.com/office/officeart/2005/8/layout/vList5"/>
    <dgm:cxn modelId="{518A004C-E59F-407C-A604-6B28B60EE7A2}" srcId="{ED387FEA-F497-4C96-93DC-773E58767FA1}" destId="{8AADB11C-9E7E-4273-9C5C-BFAE70195E4E}" srcOrd="0" destOrd="0" parTransId="{E4C6A6D7-BCB6-4289-88A9-EBA72E3EC046}" sibTransId="{0E976115-3778-4AEB-BB4E-E121E8D6A06B}"/>
    <dgm:cxn modelId="{0F1F856F-2D5D-44C0-A955-412C8CAEE198}" srcId="{9033675B-751C-473B-A48B-722C9AE0CA7D}" destId="{104956E2-76E4-4D10-9166-E95D3FB42E14}" srcOrd="0" destOrd="0" parTransId="{1B171C53-F112-407B-BF22-D55D481D6ABD}" sibTransId="{547F14B2-1D1B-4F0D-B3EF-E8181CD6A670}"/>
    <dgm:cxn modelId="{CC071773-56B7-48E9-961F-1ED621BAA5CC}" srcId="{7BFE3C24-10D8-4445-AA3E-FD3DE43FBB64}" destId="{77F1CCDF-2848-4313-B238-927E0DB43C7B}" srcOrd="0" destOrd="0" parTransId="{8186D266-D7DA-4FFF-A11E-DD407026E6C1}" sibTransId="{65A50B94-5AED-4F9F-A26E-B06FFE713DA8}"/>
    <dgm:cxn modelId="{27904D56-857E-4DF3-82A2-CFB8F8572F32}" type="presOf" srcId="{77F1CCDF-2848-4313-B238-927E0DB43C7B}" destId="{AB221635-9129-435A-B4DF-461F978D9367}" srcOrd="0" destOrd="0" presId="urn:microsoft.com/office/officeart/2005/8/layout/vList5"/>
    <dgm:cxn modelId="{2645E756-52D3-4BA8-AC76-6C8079952143}" type="presOf" srcId="{8AADB11C-9E7E-4273-9C5C-BFAE70195E4E}" destId="{74320F61-9F5B-4A7F-B46A-69A738DCE8F7}" srcOrd="0" destOrd="0" presId="urn:microsoft.com/office/officeart/2005/8/layout/vList5"/>
    <dgm:cxn modelId="{2D69407A-5041-4BD6-91B1-712462F2396E}" type="presOf" srcId="{104956E2-76E4-4D10-9166-E95D3FB42E14}" destId="{798F4524-6FC2-4DFB-981E-CF497C96094E}" srcOrd="0" destOrd="0" presId="urn:microsoft.com/office/officeart/2005/8/layout/vList5"/>
    <dgm:cxn modelId="{8FBD487E-1183-4EF8-834E-9CB490C4E1C4}" type="presOf" srcId="{66B5E76A-F4BD-4063-B76C-01426BC9720E}" destId="{27B04D77-EC66-485A-9501-B3E25DB6771F}" srcOrd="0" destOrd="0" presId="urn:microsoft.com/office/officeart/2005/8/layout/vList5"/>
    <dgm:cxn modelId="{EE5F929A-819B-4F90-9B48-83E632D2429C}" type="presOf" srcId="{24378B09-6629-4449-BC1F-47EE4E178DD0}" destId="{750FFC7B-0F47-4F36-B24B-48A72B653625}" srcOrd="0" destOrd="0" presId="urn:microsoft.com/office/officeart/2005/8/layout/vList5"/>
    <dgm:cxn modelId="{816673B3-5E7E-4CC7-B049-4A0BFA0E13E1}" type="presOf" srcId="{5B37A52E-604C-40D9-9270-BCA7CB8FC534}" destId="{E96EBF1C-5AAD-453D-8C83-E30D4744A97B}" srcOrd="0" destOrd="0" presId="urn:microsoft.com/office/officeart/2005/8/layout/vList5"/>
    <dgm:cxn modelId="{387394BE-9526-434E-9920-4420D71BF281}" srcId="{24378B09-6629-4449-BC1F-47EE4E178DD0}" destId="{7BFE3C24-10D8-4445-AA3E-FD3DE43FBB64}" srcOrd="3" destOrd="0" parTransId="{43CD3D33-21E6-41C1-BBD1-4F806DF08FC1}" sibTransId="{A7333523-F3E6-43B4-8B4E-44EBA61607C3}"/>
    <dgm:cxn modelId="{01CD27CA-EADC-40AC-9D19-A44EB16BAD81}" srcId="{24378B09-6629-4449-BC1F-47EE4E178DD0}" destId="{9033675B-751C-473B-A48B-722C9AE0CA7D}" srcOrd="0" destOrd="0" parTransId="{7C3B064E-419F-4954-9107-A61281B1DB5B}" sibTransId="{D5439986-805B-4DFA-B75B-F5138DA4CBFE}"/>
    <dgm:cxn modelId="{41E4F3CC-F49E-4E04-8E68-D1CDAE0BCB18}" srcId="{66B5E76A-F4BD-4063-B76C-01426BC9720E}" destId="{5B37A52E-604C-40D9-9270-BCA7CB8FC534}" srcOrd="0" destOrd="0" parTransId="{1C4BDE87-4EA5-4D81-8E29-36C2981B50CD}" sibTransId="{54431887-E190-4893-BF3D-AD127DF139FF}"/>
    <dgm:cxn modelId="{6735B4CF-DCC0-4BAB-9081-730F2DDC266E}" srcId="{24378B09-6629-4449-BC1F-47EE4E178DD0}" destId="{ED387FEA-F497-4C96-93DC-773E58767FA1}" srcOrd="1" destOrd="0" parTransId="{1A129D04-310B-4B35-8564-C068132B3EAA}" sibTransId="{5DB9C401-4F90-4931-A608-5780F9ADAEA3}"/>
    <dgm:cxn modelId="{60E11AF3-C919-4FFC-99CF-3E7985D279AF}" srcId="{24378B09-6629-4449-BC1F-47EE4E178DD0}" destId="{66B5E76A-F4BD-4063-B76C-01426BC9720E}" srcOrd="2" destOrd="0" parTransId="{8E385E77-7E7A-4F15-BC04-55880A5419FC}" sibTransId="{5AD6A63D-76E3-4E5E-A2C4-3EFABA1BAED1}"/>
    <dgm:cxn modelId="{E10A5A5F-AA59-4917-890E-D20E667B7B7F}" type="presParOf" srcId="{750FFC7B-0F47-4F36-B24B-48A72B653625}" destId="{D52B95CA-B89B-4F2D-B2CD-C3D44B932F07}" srcOrd="0" destOrd="0" presId="urn:microsoft.com/office/officeart/2005/8/layout/vList5"/>
    <dgm:cxn modelId="{8198E873-F4DF-43CC-8CBC-8AF66D28F113}" type="presParOf" srcId="{D52B95CA-B89B-4F2D-B2CD-C3D44B932F07}" destId="{8109BB3C-BCDC-469B-85F7-3E061A1A430B}" srcOrd="0" destOrd="0" presId="urn:microsoft.com/office/officeart/2005/8/layout/vList5"/>
    <dgm:cxn modelId="{095E1FCB-6110-42C3-8D62-F959B8CCB307}" type="presParOf" srcId="{D52B95CA-B89B-4F2D-B2CD-C3D44B932F07}" destId="{798F4524-6FC2-4DFB-981E-CF497C96094E}" srcOrd="1" destOrd="0" presId="urn:microsoft.com/office/officeart/2005/8/layout/vList5"/>
    <dgm:cxn modelId="{6A68A43A-1513-490D-8332-A3686167AE19}" type="presParOf" srcId="{750FFC7B-0F47-4F36-B24B-48A72B653625}" destId="{D44EDD3A-F4F1-431D-B6DD-AB8A5EDA6784}" srcOrd="1" destOrd="0" presId="urn:microsoft.com/office/officeart/2005/8/layout/vList5"/>
    <dgm:cxn modelId="{D7AB9E83-CA44-4FA1-A532-ED1BE35DEEE0}" type="presParOf" srcId="{750FFC7B-0F47-4F36-B24B-48A72B653625}" destId="{A56D7D66-0134-4E40-BB92-FF47A5444D33}" srcOrd="2" destOrd="0" presId="urn:microsoft.com/office/officeart/2005/8/layout/vList5"/>
    <dgm:cxn modelId="{F96CE8A8-9384-4A44-BEB9-EBE14C0E52D9}" type="presParOf" srcId="{A56D7D66-0134-4E40-BB92-FF47A5444D33}" destId="{EA9B1981-3750-472B-8009-D363B07EF33A}" srcOrd="0" destOrd="0" presId="urn:microsoft.com/office/officeart/2005/8/layout/vList5"/>
    <dgm:cxn modelId="{6DE6C05C-B4BB-4523-8404-D5C12D7FA04A}" type="presParOf" srcId="{A56D7D66-0134-4E40-BB92-FF47A5444D33}" destId="{74320F61-9F5B-4A7F-B46A-69A738DCE8F7}" srcOrd="1" destOrd="0" presId="urn:microsoft.com/office/officeart/2005/8/layout/vList5"/>
    <dgm:cxn modelId="{334CB665-0E2C-4380-A377-CC9EB73C8925}" type="presParOf" srcId="{750FFC7B-0F47-4F36-B24B-48A72B653625}" destId="{3A03C2E6-E50C-4453-B55A-A21387492F38}" srcOrd="3" destOrd="0" presId="urn:microsoft.com/office/officeart/2005/8/layout/vList5"/>
    <dgm:cxn modelId="{2D214811-B5A8-45E3-903F-AF84183827B6}" type="presParOf" srcId="{750FFC7B-0F47-4F36-B24B-48A72B653625}" destId="{47E5F9D8-689F-40FF-8071-9E5703D9AF6E}" srcOrd="4" destOrd="0" presId="urn:microsoft.com/office/officeart/2005/8/layout/vList5"/>
    <dgm:cxn modelId="{80010D14-D975-43E0-BB67-9E8E6C209FEF}" type="presParOf" srcId="{47E5F9D8-689F-40FF-8071-9E5703D9AF6E}" destId="{27B04D77-EC66-485A-9501-B3E25DB6771F}" srcOrd="0" destOrd="0" presId="urn:microsoft.com/office/officeart/2005/8/layout/vList5"/>
    <dgm:cxn modelId="{9CE31E11-B370-4F01-B436-1B6E0785AA40}" type="presParOf" srcId="{47E5F9D8-689F-40FF-8071-9E5703D9AF6E}" destId="{E96EBF1C-5AAD-453D-8C83-E30D4744A97B}" srcOrd="1" destOrd="0" presId="urn:microsoft.com/office/officeart/2005/8/layout/vList5"/>
    <dgm:cxn modelId="{F0D96977-EA15-41CD-950B-493F623B90A2}" type="presParOf" srcId="{750FFC7B-0F47-4F36-B24B-48A72B653625}" destId="{478FD23B-9850-41FE-A524-640BE023781A}" srcOrd="5" destOrd="0" presId="urn:microsoft.com/office/officeart/2005/8/layout/vList5"/>
    <dgm:cxn modelId="{9F942197-A82F-4BC4-AAD2-6F7F8D73FC9F}" type="presParOf" srcId="{750FFC7B-0F47-4F36-B24B-48A72B653625}" destId="{C70BD9AE-186A-4C64-92AE-B652FF92213F}" srcOrd="6" destOrd="0" presId="urn:microsoft.com/office/officeart/2005/8/layout/vList5"/>
    <dgm:cxn modelId="{D887AAF3-016A-4EFE-A2E4-12D9E9ABF9C4}" type="presParOf" srcId="{C70BD9AE-186A-4C64-92AE-B652FF92213F}" destId="{93AE2E68-E6A6-44B5-AEF4-7711CDC94BD1}" srcOrd="0" destOrd="0" presId="urn:microsoft.com/office/officeart/2005/8/layout/vList5"/>
    <dgm:cxn modelId="{B0C1B572-490F-4134-9821-376C8BF87670}" type="presParOf" srcId="{C70BD9AE-186A-4C64-92AE-B652FF92213F}" destId="{AB221635-9129-435A-B4DF-461F978D936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DEA60A-2052-402C-B23F-74A541D03AE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2A8B710-FAAF-44D0-9BB5-2B541C2B6C22}">
      <dgm:prSet/>
      <dgm:spPr/>
      <dgm:t>
        <a:bodyPr/>
        <a:lstStyle/>
        <a:p>
          <a:r>
            <a:rPr lang="en-US" dirty="0"/>
            <a:t>The person is a bio-psycho-social binging. The client is viewed holistically and as an adaptive system in constant interaction with the internal and external environments.</a:t>
          </a:r>
        </a:p>
      </dgm:t>
    </dgm:pt>
    <dgm:pt modelId="{DC9816D2-1ED8-41EE-AACF-451111461634}" type="parTrans" cxnId="{D13638E7-7921-4C6E-9742-AC54105F43D8}">
      <dgm:prSet/>
      <dgm:spPr/>
      <dgm:t>
        <a:bodyPr/>
        <a:lstStyle/>
        <a:p>
          <a:endParaRPr lang="en-US"/>
        </a:p>
      </dgm:t>
    </dgm:pt>
    <dgm:pt modelId="{F789194F-83ED-4D87-A5D8-D9D4E4B92BA7}" type="sibTrans" cxnId="{D13638E7-7921-4C6E-9742-AC54105F43D8}">
      <dgm:prSet/>
      <dgm:spPr/>
      <dgm:t>
        <a:bodyPr/>
        <a:lstStyle/>
        <a:p>
          <a:endParaRPr lang="en-US"/>
        </a:p>
      </dgm:t>
    </dgm:pt>
    <dgm:pt modelId="{326EC4B7-0F28-4D71-B836-92638BFDB34E}">
      <dgm:prSet/>
      <dgm:spPr/>
      <dgm:t>
        <a:bodyPr/>
        <a:lstStyle/>
        <a:p>
          <a:r>
            <a:rPr lang="en-US"/>
            <a:t>To cope, the person uses both innate and learned mechanisms which are biologic, psychological and social in origin. </a:t>
          </a:r>
        </a:p>
      </dgm:t>
    </dgm:pt>
    <dgm:pt modelId="{D4FC83E2-43DB-44B0-A398-F4835D79485E}" type="parTrans" cxnId="{766532AA-4221-4DAF-B4D5-44AC601B7BF9}">
      <dgm:prSet/>
      <dgm:spPr/>
      <dgm:t>
        <a:bodyPr/>
        <a:lstStyle/>
        <a:p>
          <a:endParaRPr lang="en-US"/>
        </a:p>
      </dgm:t>
    </dgm:pt>
    <dgm:pt modelId="{EC589748-0A32-43D0-ACA4-74F57C65F62D}" type="sibTrans" cxnId="{766532AA-4221-4DAF-B4D5-44AC601B7BF9}">
      <dgm:prSet/>
      <dgm:spPr/>
      <dgm:t>
        <a:bodyPr/>
        <a:lstStyle/>
        <a:p>
          <a:endParaRPr lang="en-US"/>
        </a:p>
      </dgm:t>
    </dgm:pt>
    <dgm:pt modelId="{2E8E2824-9E31-4EEC-B5B4-A1A49F0AE9D6}">
      <dgm:prSet/>
      <dgm:spPr/>
      <dgm:t>
        <a:bodyPr/>
        <a:lstStyle/>
        <a:p>
          <a:r>
            <a:rPr lang="en-US"/>
            <a:t>Persons must adapt to maintain health.</a:t>
          </a:r>
        </a:p>
      </dgm:t>
    </dgm:pt>
    <dgm:pt modelId="{8B94D10D-01D7-4B34-9A43-9257E3B4F304}" type="parTrans" cxnId="{0DD20869-0104-44FD-90BC-613202AF8490}">
      <dgm:prSet/>
      <dgm:spPr/>
      <dgm:t>
        <a:bodyPr/>
        <a:lstStyle/>
        <a:p>
          <a:endParaRPr lang="en-US"/>
        </a:p>
      </dgm:t>
    </dgm:pt>
    <dgm:pt modelId="{78629317-7F83-4CBA-9AE7-CD9D830BD419}" type="sibTrans" cxnId="{0DD20869-0104-44FD-90BC-613202AF8490}">
      <dgm:prSet/>
      <dgm:spPr/>
      <dgm:t>
        <a:bodyPr/>
        <a:lstStyle/>
        <a:p>
          <a:endParaRPr lang="en-US"/>
        </a:p>
      </dgm:t>
    </dgm:pt>
    <dgm:pt modelId="{F84517D5-5162-4673-8F57-11A693C9C509}">
      <dgm:prSet/>
      <dgm:spPr/>
      <dgm:t>
        <a:bodyPr/>
        <a:lstStyle/>
        <a:p>
          <a:r>
            <a:rPr lang="en-US"/>
            <a:t>The person has 4 modes of adaptation: physiologic needs, self-concept needs, role-function, and inter-dependence. </a:t>
          </a:r>
        </a:p>
      </dgm:t>
    </dgm:pt>
    <dgm:pt modelId="{E3A69EE2-5A1A-49D5-B103-47BADA220D58}" type="parTrans" cxnId="{957607B5-9126-46FE-9897-D62449225AFB}">
      <dgm:prSet/>
      <dgm:spPr/>
      <dgm:t>
        <a:bodyPr/>
        <a:lstStyle/>
        <a:p>
          <a:endParaRPr lang="en-US"/>
        </a:p>
      </dgm:t>
    </dgm:pt>
    <dgm:pt modelId="{D49BDC59-12F0-433B-9495-46B54C89D841}" type="sibTrans" cxnId="{957607B5-9126-46FE-9897-D62449225AFB}">
      <dgm:prSet/>
      <dgm:spPr/>
      <dgm:t>
        <a:bodyPr/>
        <a:lstStyle/>
        <a:p>
          <a:endParaRPr lang="en-US"/>
        </a:p>
      </dgm:t>
    </dgm:pt>
    <dgm:pt modelId="{C23B89BD-7C4E-4A07-9F0F-34B7CE0BBAA1}" type="pres">
      <dgm:prSet presAssocID="{A1DEA60A-2052-402C-B23F-74A541D03AE4}" presName="linear" presStyleCnt="0">
        <dgm:presLayoutVars>
          <dgm:animLvl val="lvl"/>
          <dgm:resizeHandles val="exact"/>
        </dgm:presLayoutVars>
      </dgm:prSet>
      <dgm:spPr/>
    </dgm:pt>
    <dgm:pt modelId="{4045CFCF-A335-4B82-890B-21A97C480C73}" type="pres">
      <dgm:prSet presAssocID="{72A8B710-FAAF-44D0-9BB5-2B541C2B6C22}" presName="parentText" presStyleLbl="node1" presStyleIdx="0" presStyleCnt="4">
        <dgm:presLayoutVars>
          <dgm:chMax val="0"/>
          <dgm:bulletEnabled val="1"/>
        </dgm:presLayoutVars>
      </dgm:prSet>
      <dgm:spPr/>
    </dgm:pt>
    <dgm:pt modelId="{DFEDEE08-74AA-4353-AA90-C179FC9168B0}" type="pres">
      <dgm:prSet presAssocID="{F789194F-83ED-4D87-A5D8-D9D4E4B92BA7}" presName="spacer" presStyleCnt="0"/>
      <dgm:spPr/>
    </dgm:pt>
    <dgm:pt modelId="{D9E37A80-3FD3-4FB5-90C2-B83115BAC24F}" type="pres">
      <dgm:prSet presAssocID="{326EC4B7-0F28-4D71-B836-92638BFDB34E}" presName="parentText" presStyleLbl="node1" presStyleIdx="1" presStyleCnt="4">
        <dgm:presLayoutVars>
          <dgm:chMax val="0"/>
          <dgm:bulletEnabled val="1"/>
        </dgm:presLayoutVars>
      </dgm:prSet>
      <dgm:spPr/>
    </dgm:pt>
    <dgm:pt modelId="{DDA183C8-972E-44A4-A1E0-169DF784C158}" type="pres">
      <dgm:prSet presAssocID="{EC589748-0A32-43D0-ACA4-74F57C65F62D}" presName="spacer" presStyleCnt="0"/>
      <dgm:spPr/>
    </dgm:pt>
    <dgm:pt modelId="{BD3CE7FD-1BD2-419D-B2A4-2B13B3140B71}" type="pres">
      <dgm:prSet presAssocID="{2E8E2824-9E31-4EEC-B5B4-A1A49F0AE9D6}" presName="parentText" presStyleLbl="node1" presStyleIdx="2" presStyleCnt="4">
        <dgm:presLayoutVars>
          <dgm:chMax val="0"/>
          <dgm:bulletEnabled val="1"/>
        </dgm:presLayoutVars>
      </dgm:prSet>
      <dgm:spPr/>
    </dgm:pt>
    <dgm:pt modelId="{09535C79-025C-48BB-A60F-1B17BB71E6D8}" type="pres">
      <dgm:prSet presAssocID="{78629317-7F83-4CBA-9AE7-CD9D830BD419}" presName="spacer" presStyleCnt="0"/>
      <dgm:spPr/>
    </dgm:pt>
    <dgm:pt modelId="{9026D963-375B-489F-8D44-8E6F5196FA64}" type="pres">
      <dgm:prSet presAssocID="{F84517D5-5162-4673-8F57-11A693C9C509}" presName="parentText" presStyleLbl="node1" presStyleIdx="3" presStyleCnt="4">
        <dgm:presLayoutVars>
          <dgm:chMax val="0"/>
          <dgm:bulletEnabled val="1"/>
        </dgm:presLayoutVars>
      </dgm:prSet>
      <dgm:spPr/>
    </dgm:pt>
  </dgm:ptLst>
  <dgm:cxnLst>
    <dgm:cxn modelId="{16ADA707-3BC4-4812-80DF-717DC26E496A}" type="presOf" srcId="{326EC4B7-0F28-4D71-B836-92638BFDB34E}" destId="{D9E37A80-3FD3-4FB5-90C2-B83115BAC24F}" srcOrd="0" destOrd="0" presId="urn:microsoft.com/office/officeart/2005/8/layout/vList2"/>
    <dgm:cxn modelId="{AEADD61E-C547-43A2-9ABD-4D6EF0564504}" type="presOf" srcId="{A1DEA60A-2052-402C-B23F-74A541D03AE4}" destId="{C23B89BD-7C4E-4A07-9F0F-34B7CE0BBAA1}" srcOrd="0" destOrd="0" presId="urn:microsoft.com/office/officeart/2005/8/layout/vList2"/>
    <dgm:cxn modelId="{89C40A23-7648-4990-B566-E08B8BF60872}" type="presOf" srcId="{2E8E2824-9E31-4EEC-B5B4-A1A49F0AE9D6}" destId="{BD3CE7FD-1BD2-419D-B2A4-2B13B3140B71}" srcOrd="0" destOrd="0" presId="urn:microsoft.com/office/officeart/2005/8/layout/vList2"/>
    <dgm:cxn modelId="{0DD20869-0104-44FD-90BC-613202AF8490}" srcId="{A1DEA60A-2052-402C-B23F-74A541D03AE4}" destId="{2E8E2824-9E31-4EEC-B5B4-A1A49F0AE9D6}" srcOrd="2" destOrd="0" parTransId="{8B94D10D-01D7-4B34-9A43-9257E3B4F304}" sibTransId="{78629317-7F83-4CBA-9AE7-CD9D830BD419}"/>
    <dgm:cxn modelId="{766532AA-4221-4DAF-B4D5-44AC601B7BF9}" srcId="{A1DEA60A-2052-402C-B23F-74A541D03AE4}" destId="{326EC4B7-0F28-4D71-B836-92638BFDB34E}" srcOrd="1" destOrd="0" parTransId="{D4FC83E2-43DB-44B0-A398-F4835D79485E}" sibTransId="{EC589748-0A32-43D0-ACA4-74F57C65F62D}"/>
    <dgm:cxn modelId="{957607B5-9126-46FE-9897-D62449225AFB}" srcId="{A1DEA60A-2052-402C-B23F-74A541D03AE4}" destId="{F84517D5-5162-4673-8F57-11A693C9C509}" srcOrd="3" destOrd="0" parTransId="{E3A69EE2-5A1A-49D5-B103-47BADA220D58}" sibTransId="{D49BDC59-12F0-433B-9495-46B54C89D841}"/>
    <dgm:cxn modelId="{1C4205E2-1D7B-4D74-B019-37BAB5F335CB}" type="presOf" srcId="{72A8B710-FAAF-44D0-9BB5-2B541C2B6C22}" destId="{4045CFCF-A335-4B82-890B-21A97C480C73}" srcOrd="0" destOrd="0" presId="urn:microsoft.com/office/officeart/2005/8/layout/vList2"/>
    <dgm:cxn modelId="{D13638E7-7921-4C6E-9742-AC54105F43D8}" srcId="{A1DEA60A-2052-402C-B23F-74A541D03AE4}" destId="{72A8B710-FAAF-44D0-9BB5-2B541C2B6C22}" srcOrd="0" destOrd="0" parTransId="{DC9816D2-1ED8-41EE-AACF-451111461634}" sibTransId="{F789194F-83ED-4D87-A5D8-D9D4E4B92BA7}"/>
    <dgm:cxn modelId="{87F32FED-7289-4723-8914-34BACEFC78D2}" type="presOf" srcId="{F84517D5-5162-4673-8F57-11A693C9C509}" destId="{9026D963-375B-489F-8D44-8E6F5196FA64}" srcOrd="0" destOrd="0" presId="urn:microsoft.com/office/officeart/2005/8/layout/vList2"/>
    <dgm:cxn modelId="{AE9588D7-6FFC-4885-8265-60BB7859CDAB}" type="presParOf" srcId="{C23B89BD-7C4E-4A07-9F0F-34B7CE0BBAA1}" destId="{4045CFCF-A335-4B82-890B-21A97C480C73}" srcOrd="0" destOrd="0" presId="urn:microsoft.com/office/officeart/2005/8/layout/vList2"/>
    <dgm:cxn modelId="{A116098D-C1C9-45D1-B492-BC742EAD2F16}" type="presParOf" srcId="{C23B89BD-7C4E-4A07-9F0F-34B7CE0BBAA1}" destId="{DFEDEE08-74AA-4353-AA90-C179FC9168B0}" srcOrd="1" destOrd="0" presId="urn:microsoft.com/office/officeart/2005/8/layout/vList2"/>
    <dgm:cxn modelId="{C493CB37-0B1F-41CD-82AE-8F81D43378D1}" type="presParOf" srcId="{C23B89BD-7C4E-4A07-9F0F-34B7CE0BBAA1}" destId="{D9E37A80-3FD3-4FB5-90C2-B83115BAC24F}" srcOrd="2" destOrd="0" presId="urn:microsoft.com/office/officeart/2005/8/layout/vList2"/>
    <dgm:cxn modelId="{86B22AB3-3C54-4B9C-840C-E5579C9C7AFD}" type="presParOf" srcId="{C23B89BD-7C4E-4A07-9F0F-34B7CE0BBAA1}" destId="{DDA183C8-972E-44A4-A1E0-169DF784C158}" srcOrd="3" destOrd="0" presId="urn:microsoft.com/office/officeart/2005/8/layout/vList2"/>
    <dgm:cxn modelId="{9BBA937D-B171-4C9A-AA05-A8801C957380}" type="presParOf" srcId="{C23B89BD-7C4E-4A07-9F0F-34B7CE0BBAA1}" destId="{BD3CE7FD-1BD2-419D-B2A4-2B13B3140B71}" srcOrd="4" destOrd="0" presId="urn:microsoft.com/office/officeart/2005/8/layout/vList2"/>
    <dgm:cxn modelId="{ABB7FE68-F116-40B2-B298-08EEAFC8E71B}" type="presParOf" srcId="{C23B89BD-7C4E-4A07-9F0F-34B7CE0BBAA1}" destId="{09535C79-025C-48BB-A60F-1B17BB71E6D8}" srcOrd="5" destOrd="0" presId="urn:microsoft.com/office/officeart/2005/8/layout/vList2"/>
    <dgm:cxn modelId="{5B66FC99-B707-4A78-AF1B-63CC41A04CE7}" type="presParOf" srcId="{C23B89BD-7C4E-4A07-9F0F-34B7CE0BBAA1}" destId="{9026D963-375B-489F-8D44-8E6F5196FA6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C936CF8-0B48-4444-AFE2-6BC18B4D1906}"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E390FE3C-8831-436A-A200-C005F48F40D7}">
      <dgm:prSet/>
      <dgm:spPr/>
      <dgm:t>
        <a:bodyPr/>
        <a:lstStyle/>
        <a:p>
          <a:r>
            <a:rPr lang="en-US" dirty="0"/>
            <a:t>Roy would assess and categorize the stimuli for the </a:t>
          </a:r>
          <a:r>
            <a:rPr lang="en-US" dirty="0" err="1"/>
            <a:t>behaviours</a:t>
          </a:r>
          <a:r>
            <a:rPr lang="en-US" dirty="0"/>
            <a:t> being exhibited by the clients. Goals would be set to promote adaptation and interventions would be aimed at changing stimuli or strengthening adaptation processes. </a:t>
          </a:r>
        </a:p>
      </dgm:t>
    </dgm:pt>
    <dgm:pt modelId="{68AC14D7-2322-42A1-8E06-EB87E93CAF02}" type="parTrans" cxnId="{B7314EA1-2E71-41A2-9F19-4F87FD2813BA}">
      <dgm:prSet/>
      <dgm:spPr/>
      <dgm:t>
        <a:bodyPr/>
        <a:lstStyle/>
        <a:p>
          <a:endParaRPr lang="en-US"/>
        </a:p>
      </dgm:t>
    </dgm:pt>
    <dgm:pt modelId="{71905CAA-198A-4FE3-AF20-3EABB4E942B6}" type="sibTrans" cxnId="{B7314EA1-2E71-41A2-9F19-4F87FD2813BA}">
      <dgm:prSet/>
      <dgm:spPr/>
      <dgm:t>
        <a:bodyPr/>
        <a:lstStyle/>
        <a:p>
          <a:endParaRPr lang="en-US"/>
        </a:p>
      </dgm:t>
    </dgm:pt>
    <dgm:pt modelId="{FADEE95B-AE52-4788-AA07-FECA34BB2070}">
      <dgm:prSet/>
      <dgm:spPr/>
      <dgm:t>
        <a:bodyPr/>
        <a:lstStyle/>
        <a:p>
          <a:r>
            <a:rPr lang="en-US"/>
            <a:t>In this case scenario, the nurse would address the multiple issues in the classroom in collaboration with the teacher and based on an assessment completed with the students. </a:t>
          </a:r>
        </a:p>
      </dgm:t>
    </dgm:pt>
    <dgm:pt modelId="{A006EFCD-E5B0-4772-AFE1-3423E4EC1FDD}" type="parTrans" cxnId="{82BBD057-8914-4520-AE2C-F58BCF54DEDA}">
      <dgm:prSet/>
      <dgm:spPr/>
      <dgm:t>
        <a:bodyPr/>
        <a:lstStyle/>
        <a:p>
          <a:endParaRPr lang="en-US"/>
        </a:p>
      </dgm:t>
    </dgm:pt>
    <dgm:pt modelId="{1C8F5FA1-4BA6-4E7A-8822-767EFFC5514D}" type="sibTrans" cxnId="{82BBD057-8914-4520-AE2C-F58BCF54DEDA}">
      <dgm:prSet/>
      <dgm:spPr/>
      <dgm:t>
        <a:bodyPr/>
        <a:lstStyle/>
        <a:p>
          <a:endParaRPr lang="en-US"/>
        </a:p>
      </dgm:t>
    </dgm:pt>
    <dgm:pt modelId="{C4BF31A0-5A2C-4D92-B660-F5FEAB8B8F3F}">
      <dgm:prSet/>
      <dgm:spPr/>
      <dgm:t>
        <a:bodyPr/>
        <a:lstStyle/>
        <a:p>
          <a:r>
            <a:rPr lang="en-US" dirty="0"/>
            <a:t>In this scenario, the nurse identified self-concept mode and physiological mode </a:t>
          </a:r>
          <a:r>
            <a:rPr lang="en-US" dirty="0" err="1"/>
            <a:t>behaviours</a:t>
          </a:r>
          <a:r>
            <a:rPr lang="en-US" dirty="0"/>
            <a:t> which require intervention.  </a:t>
          </a:r>
        </a:p>
      </dgm:t>
    </dgm:pt>
    <dgm:pt modelId="{406AB694-332C-47DE-9CCE-CE0FC366737E}" type="parTrans" cxnId="{DFA20943-D77D-434B-BB99-D5979B284D7B}">
      <dgm:prSet/>
      <dgm:spPr/>
      <dgm:t>
        <a:bodyPr/>
        <a:lstStyle/>
        <a:p>
          <a:endParaRPr lang="en-US"/>
        </a:p>
      </dgm:t>
    </dgm:pt>
    <dgm:pt modelId="{EEADE852-B996-4C6D-891D-36E0847C16E2}" type="sibTrans" cxnId="{DFA20943-D77D-434B-BB99-D5979B284D7B}">
      <dgm:prSet/>
      <dgm:spPr/>
      <dgm:t>
        <a:bodyPr/>
        <a:lstStyle/>
        <a:p>
          <a:endParaRPr lang="en-US"/>
        </a:p>
      </dgm:t>
    </dgm:pt>
    <dgm:pt modelId="{07642917-6BCE-41DE-9121-AAAB323114BF}">
      <dgm:prSet/>
      <dgm:spPr/>
      <dgm:t>
        <a:bodyPr/>
        <a:lstStyle/>
        <a:p>
          <a:r>
            <a:rPr lang="en-US" dirty="0"/>
            <a:t>Physiological Mode – interventions are targeted to physiological integrity and referral can be made to community resources to support mental health and nutritional needs of the students who are mal-adapting to stimuli. </a:t>
          </a:r>
        </a:p>
      </dgm:t>
    </dgm:pt>
    <dgm:pt modelId="{10B8DBF1-3FA6-42F3-AD71-642348257A74}" type="parTrans" cxnId="{33EBC99D-F0AF-4FBF-8142-29A2F25F74FD}">
      <dgm:prSet/>
      <dgm:spPr/>
      <dgm:t>
        <a:bodyPr/>
        <a:lstStyle/>
        <a:p>
          <a:endParaRPr lang="en-US"/>
        </a:p>
      </dgm:t>
    </dgm:pt>
    <dgm:pt modelId="{3541EDE1-5620-4834-9486-BC4B536F918C}" type="sibTrans" cxnId="{33EBC99D-F0AF-4FBF-8142-29A2F25F74FD}">
      <dgm:prSet/>
      <dgm:spPr/>
      <dgm:t>
        <a:bodyPr/>
        <a:lstStyle/>
        <a:p>
          <a:endParaRPr lang="en-US"/>
        </a:p>
      </dgm:t>
    </dgm:pt>
    <dgm:pt modelId="{2E0B804C-CC73-4C72-9116-0A11CE0A9E02}">
      <dgm:prSet/>
      <dgm:spPr/>
      <dgm:t>
        <a:bodyPr/>
        <a:lstStyle/>
        <a:p>
          <a:r>
            <a:rPr lang="en-US" dirty="0"/>
            <a:t>Self-Concept Mode - The nurse can assist in strengthening the students’ self-concept mode through interventions targeted at building self-esteem and self-belief in their ability to cope when experiencing stimuli that cause stress and coping mechanisms targeted to stress management techniques.  </a:t>
          </a:r>
        </a:p>
      </dgm:t>
    </dgm:pt>
    <dgm:pt modelId="{9540DA19-8FCB-47F7-A03C-1AC7F1FC83BB}" type="parTrans" cxnId="{91516B53-0F61-4A02-A175-2FFD61252353}">
      <dgm:prSet/>
      <dgm:spPr/>
      <dgm:t>
        <a:bodyPr/>
        <a:lstStyle/>
        <a:p>
          <a:endParaRPr lang="en-US"/>
        </a:p>
      </dgm:t>
    </dgm:pt>
    <dgm:pt modelId="{1EFD9B55-9B64-4E73-8F2B-A96851BFA10B}" type="sibTrans" cxnId="{91516B53-0F61-4A02-A175-2FFD61252353}">
      <dgm:prSet/>
      <dgm:spPr/>
      <dgm:t>
        <a:bodyPr/>
        <a:lstStyle/>
        <a:p>
          <a:endParaRPr lang="en-US"/>
        </a:p>
      </dgm:t>
    </dgm:pt>
    <dgm:pt modelId="{5AFDFE16-C20C-44D7-B3E4-399993BEE20E}" type="pres">
      <dgm:prSet presAssocID="{8C936CF8-0B48-4444-AFE2-6BC18B4D1906}" presName="vert0" presStyleCnt="0">
        <dgm:presLayoutVars>
          <dgm:dir/>
          <dgm:animOne val="branch"/>
          <dgm:animLvl val="lvl"/>
        </dgm:presLayoutVars>
      </dgm:prSet>
      <dgm:spPr/>
    </dgm:pt>
    <dgm:pt modelId="{D5AC7114-2177-4042-A6E5-222B91143CD3}" type="pres">
      <dgm:prSet presAssocID="{E390FE3C-8831-436A-A200-C005F48F40D7}" presName="thickLine" presStyleLbl="alignNode1" presStyleIdx="0" presStyleCnt="5"/>
      <dgm:spPr/>
    </dgm:pt>
    <dgm:pt modelId="{C9530018-4010-4400-AD3C-B9A471B8DB41}" type="pres">
      <dgm:prSet presAssocID="{E390FE3C-8831-436A-A200-C005F48F40D7}" presName="horz1" presStyleCnt="0"/>
      <dgm:spPr/>
    </dgm:pt>
    <dgm:pt modelId="{1117AC81-52E6-4CA9-B31E-946B4E1A0204}" type="pres">
      <dgm:prSet presAssocID="{E390FE3C-8831-436A-A200-C005F48F40D7}" presName="tx1" presStyleLbl="revTx" presStyleIdx="0" presStyleCnt="5"/>
      <dgm:spPr/>
    </dgm:pt>
    <dgm:pt modelId="{A3530730-C7DC-41D5-A381-7BCAE4F2A0B6}" type="pres">
      <dgm:prSet presAssocID="{E390FE3C-8831-436A-A200-C005F48F40D7}" presName="vert1" presStyleCnt="0"/>
      <dgm:spPr/>
    </dgm:pt>
    <dgm:pt modelId="{3452A05C-8D79-4842-A158-B927BB09E9C4}" type="pres">
      <dgm:prSet presAssocID="{FADEE95B-AE52-4788-AA07-FECA34BB2070}" presName="thickLine" presStyleLbl="alignNode1" presStyleIdx="1" presStyleCnt="5"/>
      <dgm:spPr/>
    </dgm:pt>
    <dgm:pt modelId="{B529BCC1-E4FA-4882-8995-3F27BE026F0C}" type="pres">
      <dgm:prSet presAssocID="{FADEE95B-AE52-4788-AA07-FECA34BB2070}" presName="horz1" presStyleCnt="0"/>
      <dgm:spPr/>
    </dgm:pt>
    <dgm:pt modelId="{599E9256-2420-4FE3-952E-9F6278E4C3E5}" type="pres">
      <dgm:prSet presAssocID="{FADEE95B-AE52-4788-AA07-FECA34BB2070}" presName="tx1" presStyleLbl="revTx" presStyleIdx="1" presStyleCnt="5"/>
      <dgm:spPr/>
    </dgm:pt>
    <dgm:pt modelId="{F835179D-04FE-4174-9467-2CFB632DCD95}" type="pres">
      <dgm:prSet presAssocID="{FADEE95B-AE52-4788-AA07-FECA34BB2070}" presName="vert1" presStyleCnt="0"/>
      <dgm:spPr/>
    </dgm:pt>
    <dgm:pt modelId="{C8D05164-2BAF-4030-B0D9-632DF02AA349}" type="pres">
      <dgm:prSet presAssocID="{C4BF31A0-5A2C-4D92-B660-F5FEAB8B8F3F}" presName="thickLine" presStyleLbl="alignNode1" presStyleIdx="2" presStyleCnt="5"/>
      <dgm:spPr/>
    </dgm:pt>
    <dgm:pt modelId="{530B26FC-EE87-4266-B91E-88007000D236}" type="pres">
      <dgm:prSet presAssocID="{C4BF31A0-5A2C-4D92-B660-F5FEAB8B8F3F}" presName="horz1" presStyleCnt="0"/>
      <dgm:spPr/>
    </dgm:pt>
    <dgm:pt modelId="{E41FEE73-0987-4517-A128-D58C51CF8B33}" type="pres">
      <dgm:prSet presAssocID="{C4BF31A0-5A2C-4D92-B660-F5FEAB8B8F3F}" presName="tx1" presStyleLbl="revTx" presStyleIdx="2" presStyleCnt="5"/>
      <dgm:spPr/>
    </dgm:pt>
    <dgm:pt modelId="{78DDE3B8-1493-4AC3-B608-50F93941FFE1}" type="pres">
      <dgm:prSet presAssocID="{C4BF31A0-5A2C-4D92-B660-F5FEAB8B8F3F}" presName="vert1" presStyleCnt="0"/>
      <dgm:spPr/>
    </dgm:pt>
    <dgm:pt modelId="{F8457DEE-3524-4384-B740-F639C7E2D0E2}" type="pres">
      <dgm:prSet presAssocID="{07642917-6BCE-41DE-9121-AAAB323114BF}" presName="thickLine" presStyleLbl="alignNode1" presStyleIdx="3" presStyleCnt="5"/>
      <dgm:spPr/>
    </dgm:pt>
    <dgm:pt modelId="{D3BD07F5-F98D-4F8B-9170-31C53762A7C1}" type="pres">
      <dgm:prSet presAssocID="{07642917-6BCE-41DE-9121-AAAB323114BF}" presName="horz1" presStyleCnt="0"/>
      <dgm:spPr/>
    </dgm:pt>
    <dgm:pt modelId="{57460479-F369-4E71-8C4A-0F14C72CE874}" type="pres">
      <dgm:prSet presAssocID="{07642917-6BCE-41DE-9121-AAAB323114BF}" presName="tx1" presStyleLbl="revTx" presStyleIdx="3" presStyleCnt="5"/>
      <dgm:spPr/>
    </dgm:pt>
    <dgm:pt modelId="{6FFD288D-AF48-4469-AF57-43B67A18DE1B}" type="pres">
      <dgm:prSet presAssocID="{07642917-6BCE-41DE-9121-AAAB323114BF}" presName="vert1" presStyleCnt="0"/>
      <dgm:spPr/>
    </dgm:pt>
    <dgm:pt modelId="{3742CB75-24C5-4F11-8FEE-2CF341415F14}" type="pres">
      <dgm:prSet presAssocID="{2E0B804C-CC73-4C72-9116-0A11CE0A9E02}" presName="thickLine" presStyleLbl="alignNode1" presStyleIdx="4" presStyleCnt="5"/>
      <dgm:spPr/>
    </dgm:pt>
    <dgm:pt modelId="{D7DB542C-20CC-410F-9447-E518E6BA953F}" type="pres">
      <dgm:prSet presAssocID="{2E0B804C-CC73-4C72-9116-0A11CE0A9E02}" presName="horz1" presStyleCnt="0"/>
      <dgm:spPr/>
    </dgm:pt>
    <dgm:pt modelId="{F6FB60EB-9B1A-4794-944D-822BECFE4F2E}" type="pres">
      <dgm:prSet presAssocID="{2E0B804C-CC73-4C72-9116-0A11CE0A9E02}" presName="tx1" presStyleLbl="revTx" presStyleIdx="4" presStyleCnt="5"/>
      <dgm:spPr/>
    </dgm:pt>
    <dgm:pt modelId="{F0E59F5D-296A-4537-8409-DA12020183E0}" type="pres">
      <dgm:prSet presAssocID="{2E0B804C-CC73-4C72-9116-0A11CE0A9E02}" presName="vert1" presStyleCnt="0"/>
      <dgm:spPr/>
    </dgm:pt>
  </dgm:ptLst>
  <dgm:cxnLst>
    <dgm:cxn modelId="{ECB58331-7FC5-4996-BA4E-755780774823}" type="presOf" srcId="{07642917-6BCE-41DE-9121-AAAB323114BF}" destId="{57460479-F369-4E71-8C4A-0F14C72CE874}" srcOrd="0" destOrd="0" presId="urn:microsoft.com/office/officeart/2008/layout/LinedList"/>
    <dgm:cxn modelId="{DFA20943-D77D-434B-BB99-D5979B284D7B}" srcId="{8C936CF8-0B48-4444-AFE2-6BC18B4D1906}" destId="{C4BF31A0-5A2C-4D92-B660-F5FEAB8B8F3F}" srcOrd="2" destOrd="0" parTransId="{406AB694-332C-47DE-9CCE-CE0FC366737E}" sibTransId="{EEADE852-B996-4C6D-891D-36E0847C16E2}"/>
    <dgm:cxn modelId="{91516B53-0F61-4A02-A175-2FFD61252353}" srcId="{8C936CF8-0B48-4444-AFE2-6BC18B4D1906}" destId="{2E0B804C-CC73-4C72-9116-0A11CE0A9E02}" srcOrd="4" destOrd="0" parTransId="{9540DA19-8FCB-47F7-A03C-1AC7F1FC83BB}" sibTransId="{1EFD9B55-9B64-4E73-8F2B-A96851BFA10B}"/>
    <dgm:cxn modelId="{82BBD057-8914-4520-AE2C-F58BCF54DEDA}" srcId="{8C936CF8-0B48-4444-AFE2-6BC18B4D1906}" destId="{FADEE95B-AE52-4788-AA07-FECA34BB2070}" srcOrd="1" destOrd="0" parTransId="{A006EFCD-E5B0-4772-AFE1-3423E4EC1FDD}" sibTransId="{1C8F5FA1-4BA6-4E7A-8822-767EFFC5514D}"/>
    <dgm:cxn modelId="{289B4293-E0AC-4A13-A3C6-44878E73E35F}" type="presOf" srcId="{C4BF31A0-5A2C-4D92-B660-F5FEAB8B8F3F}" destId="{E41FEE73-0987-4517-A128-D58C51CF8B33}" srcOrd="0" destOrd="0" presId="urn:microsoft.com/office/officeart/2008/layout/LinedList"/>
    <dgm:cxn modelId="{33EBC99D-F0AF-4FBF-8142-29A2F25F74FD}" srcId="{8C936CF8-0B48-4444-AFE2-6BC18B4D1906}" destId="{07642917-6BCE-41DE-9121-AAAB323114BF}" srcOrd="3" destOrd="0" parTransId="{10B8DBF1-3FA6-42F3-AD71-642348257A74}" sibTransId="{3541EDE1-5620-4834-9486-BC4B536F918C}"/>
    <dgm:cxn modelId="{E610559E-6983-4683-BFA6-F55AEFC414BC}" type="presOf" srcId="{8C936CF8-0B48-4444-AFE2-6BC18B4D1906}" destId="{5AFDFE16-C20C-44D7-B3E4-399993BEE20E}" srcOrd="0" destOrd="0" presId="urn:microsoft.com/office/officeart/2008/layout/LinedList"/>
    <dgm:cxn modelId="{B7314EA1-2E71-41A2-9F19-4F87FD2813BA}" srcId="{8C936CF8-0B48-4444-AFE2-6BC18B4D1906}" destId="{E390FE3C-8831-436A-A200-C005F48F40D7}" srcOrd="0" destOrd="0" parTransId="{68AC14D7-2322-42A1-8E06-EB87E93CAF02}" sibTransId="{71905CAA-198A-4FE3-AF20-3EABB4E942B6}"/>
    <dgm:cxn modelId="{4FF5FAA3-C755-4207-BDFD-107703134FAB}" type="presOf" srcId="{2E0B804C-CC73-4C72-9116-0A11CE0A9E02}" destId="{F6FB60EB-9B1A-4794-944D-822BECFE4F2E}" srcOrd="0" destOrd="0" presId="urn:microsoft.com/office/officeart/2008/layout/LinedList"/>
    <dgm:cxn modelId="{55DB06C4-2919-4953-832B-2B49BBF3638B}" type="presOf" srcId="{FADEE95B-AE52-4788-AA07-FECA34BB2070}" destId="{599E9256-2420-4FE3-952E-9F6278E4C3E5}" srcOrd="0" destOrd="0" presId="urn:microsoft.com/office/officeart/2008/layout/LinedList"/>
    <dgm:cxn modelId="{13B270DF-A209-40F1-8D4B-938FD9A97353}" type="presOf" srcId="{E390FE3C-8831-436A-A200-C005F48F40D7}" destId="{1117AC81-52E6-4CA9-B31E-946B4E1A0204}" srcOrd="0" destOrd="0" presId="urn:microsoft.com/office/officeart/2008/layout/LinedList"/>
    <dgm:cxn modelId="{119DC360-E52D-45AA-9E18-0A0F21379B6C}" type="presParOf" srcId="{5AFDFE16-C20C-44D7-B3E4-399993BEE20E}" destId="{D5AC7114-2177-4042-A6E5-222B91143CD3}" srcOrd="0" destOrd="0" presId="urn:microsoft.com/office/officeart/2008/layout/LinedList"/>
    <dgm:cxn modelId="{DED63633-6D49-4F46-992B-19A7EF25C8E9}" type="presParOf" srcId="{5AFDFE16-C20C-44D7-B3E4-399993BEE20E}" destId="{C9530018-4010-4400-AD3C-B9A471B8DB41}" srcOrd="1" destOrd="0" presId="urn:microsoft.com/office/officeart/2008/layout/LinedList"/>
    <dgm:cxn modelId="{2FEC356F-7EA2-44F0-A419-0F1066C7D661}" type="presParOf" srcId="{C9530018-4010-4400-AD3C-B9A471B8DB41}" destId="{1117AC81-52E6-4CA9-B31E-946B4E1A0204}" srcOrd="0" destOrd="0" presId="urn:microsoft.com/office/officeart/2008/layout/LinedList"/>
    <dgm:cxn modelId="{B81CA494-C2EA-4CF3-953E-9DC1D16DB516}" type="presParOf" srcId="{C9530018-4010-4400-AD3C-B9A471B8DB41}" destId="{A3530730-C7DC-41D5-A381-7BCAE4F2A0B6}" srcOrd="1" destOrd="0" presId="urn:microsoft.com/office/officeart/2008/layout/LinedList"/>
    <dgm:cxn modelId="{A48B7C35-8D1C-45E5-9A6E-78E5B1309677}" type="presParOf" srcId="{5AFDFE16-C20C-44D7-B3E4-399993BEE20E}" destId="{3452A05C-8D79-4842-A158-B927BB09E9C4}" srcOrd="2" destOrd="0" presId="urn:microsoft.com/office/officeart/2008/layout/LinedList"/>
    <dgm:cxn modelId="{678455D6-F35D-4DCE-8223-663C17231F07}" type="presParOf" srcId="{5AFDFE16-C20C-44D7-B3E4-399993BEE20E}" destId="{B529BCC1-E4FA-4882-8995-3F27BE026F0C}" srcOrd="3" destOrd="0" presId="urn:microsoft.com/office/officeart/2008/layout/LinedList"/>
    <dgm:cxn modelId="{89A5AFEE-3BE1-4880-9CC7-19A556431199}" type="presParOf" srcId="{B529BCC1-E4FA-4882-8995-3F27BE026F0C}" destId="{599E9256-2420-4FE3-952E-9F6278E4C3E5}" srcOrd="0" destOrd="0" presId="urn:microsoft.com/office/officeart/2008/layout/LinedList"/>
    <dgm:cxn modelId="{D01EF829-CB8E-495C-A7A6-815D478BF2EA}" type="presParOf" srcId="{B529BCC1-E4FA-4882-8995-3F27BE026F0C}" destId="{F835179D-04FE-4174-9467-2CFB632DCD95}" srcOrd="1" destOrd="0" presId="urn:microsoft.com/office/officeart/2008/layout/LinedList"/>
    <dgm:cxn modelId="{C0555590-2FE1-4E05-A01C-50E28CC2B5CA}" type="presParOf" srcId="{5AFDFE16-C20C-44D7-B3E4-399993BEE20E}" destId="{C8D05164-2BAF-4030-B0D9-632DF02AA349}" srcOrd="4" destOrd="0" presId="urn:microsoft.com/office/officeart/2008/layout/LinedList"/>
    <dgm:cxn modelId="{CBCB6C7A-1E23-457C-B8F0-39BBB7D858DC}" type="presParOf" srcId="{5AFDFE16-C20C-44D7-B3E4-399993BEE20E}" destId="{530B26FC-EE87-4266-B91E-88007000D236}" srcOrd="5" destOrd="0" presId="urn:microsoft.com/office/officeart/2008/layout/LinedList"/>
    <dgm:cxn modelId="{2ABCF3F5-1D85-4F02-9373-C48490185DB2}" type="presParOf" srcId="{530B26FC-EE87-4266-B91E-88007000D236}" destId="{E41FEE73-0987-4517-A128-D58C51CF8B33}" srcOrd="0" destOrd="0" presId="urn:microsoft.com/office/officeart/2008/layout/LinedList"/>
    <dgm:cxn modelId="{4EAAB9BD-D97B-4CBD-BDB9-197261D7FBBA}" type="presParOf" srcId="{530B26FC-EE87-4266-B91E-88007000D236}" destId="{78DDE3B8-1493-4AC3-B608-50F93941FFE1}" srcOrd="1" destOrd="0" presId="urn:microsoft.com/office/officeart/2008/layout/LinedList"/>
    <dgm:cxn modelId="{BC410251-5FDF-4CEC-9770-C92B24C1DC8B}" type="presParOf" srcId="{5AFDFE16-C20C-44D7-B3E4-399993BEE20E}" destId="{F8457DEE-3524-4384-B740-F639C7E2D0E2}" srcOrd="6" destOrd="0" presId="urn:microsoft.com/office/officeart/2008/layout/LinedList"/>
    <dgm:cxn modelId="{B2702B12-0976-4F16-8B5B-89535FBEC8BD}" type="presParOf" srcId="{5AFDFE16-C20C-44D7-B3E4-399993BEE20E}" destId="{D3BD07F5-F98D-4F8B-9170-31C53762A7C1}" srcOrd="7" destOrd="0" presId="urn:microsoft.com/office/officeart/2008/layout/LinedList"/>
    <dgm:cxn modelId="{2AE608C3-07EE-4E0D-8E8C-C606B7FF1BA2}" type="presParOf" srcId="{D3BD07F5-F98D-4F8B-9170-31C53762A7C1}" destId="{57460479-F369-4E71-8C4A-0F14C72CE874}" srcOrd="0" destOrd="0" presId="urn:microsoft.com/office/officeart/2008/layout/LinedList"/>
    <dgm:cxn modelId="{C79656F4-3A4A-4058-BFA8-CB0D346892BC}" type="presParOf" srcId="{D3BD07F5-F98D-4F8B-9170-31C53762A7C1}" destId="{6FFD288D-AF48-4469-AF57-43B67A18DE1B}" srcOrd="1" destOrd="0" presId="urn:microsoft.com/office/officeart/2008/layout/LinedList"/>
    <dgm:cxn modelId="{00E1F0F5-AD4D-4FAC-8F7B-908A939E1E6B}" type="presParOf" srcId="{5AFDFE16-C20C-44D7-B3E4-399993BEE20E}" destId="{3742CB75-24C5-4F11-8FEE-2CF341415F14}" srcOrd="8" destOrd="0" presId="urn:microsoft.com/office/officeart/2008/layout/LinedList"/>
    <dgm:cxn modelId="{BC823F63-053D-4894-9FFC-EAADDDAA7ED9}" type="presParOf" srcId="{5AFDFE16-C20C-44D7-B3E4-399993BEE20E}" destId="{D7DB542C-20CC-410F-9447-E518E6BA953F}" srcOrd="9" destOrd="0" presId="urn:microsoft.com/office/officeart/2008/layout/LinedList"/>
    <dgm:cxn modelId="{414A872D-2613-47C0-99AF-024EE6D15EB4}" type="presParOf" srcId="{D7DB542C-20CC-410F-9447-E518E6BA953F}" destId="{F6FB60EB-9B1A-4794-944D-822BECFE4F2E}" srcOrd="0" destOrd="0" presId="urn:microsoft.com/office/officeart/2008/layout/LinedList"/>
    <dgm:cxn modelId="{882E9C21-F896-4362-93AA-839838CF98AD}" type="presParOf" srcId="{D7DB542C-20CC-410F-9447-E518E6BA953F}" destId="{F0E59F5D-296A-4537-8409-DA12020183E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78789-AC94-4E33-8787-9CB3FB874F1A}">
      <dsp:nvSpPr>
        <dsp:cNvPr id="0" name=""/>
        <dsp:cNvSpPr/>
      </dsp:nvSpPr>
      <dsp:spPr>
        <a:xfrm>
          <a:off x="774129" y="247215"/>
          <a:ext cx="1255425" cy="12554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6D3AE2-7DD5-4CFF-9508-199314365CD1}">
      <dsp:nvSpPr>
        <dsp:cNvPr id="0" name=""/>
        <dsp:cNvSpPr/>
      </dsp:nvSpPr>
      <dsp:spPr>
        <a:xfrm>
          <a:off x="1041679" y="514765"/>
          <a:ext cx="720326" cy="7203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003257C-7A2C-4351-A1AD-92059FD1C41F}">
      <dsp:nvSpPr>
        <dsp:cNvPr id="0" name=""/>
        <dsp:cNvSpPr/>
      </dsp:nvSpPr>
      <dsp:spPr>
        <a:xfrm>
          <a:off x="372805" y="1893675"/>
          <a:ext cx="2058075"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1" kern="1200" dirty="0">
              <a:latin typeface="Calibri" panose="020F0502020204030204" pitchFamily="34" charset="0"/>
              <a:cs typeface="Calibri" panose="020F0502020204030204" pitchFamily="34" charset="0"/>
            </a:rPr>
            <a:t>Person (Client System) </a:t>
          </a:r>
        </a:p>
        <a:p>
          <a:pPr marL="0" lvl="0" indent="0" algn="ctr" defTabSz="488950">
            <a:lnSpc>
              <a:spcPct val="90000"/>
            </a:lnSpc>
            <a:spcBef>
              <a:spcPct val="0"/>
            </a:spcBef>
            <a:spcAft>
              <a:spcPct val="35000"/>
            </a:spcAft>
            <a:buNone/>
            <a:defRPr cap="all"/>
          </a:pPr>
          <a:r>
            <a:rPr lang="en-CA" sz="1100" kern="1200" dirty="0">
              <a:latin typeface="Calibri" panose="020F0502020204030204" pitchFamily="34" charset="0"/>
              <a:cs typeface="Calibri" panose="020F0502020204030204" pitchFamily="34" charset="0"/>
            </a:rPr>
            <a:t>A composite of physiological, psychological, sociocultural, developmental and spiritual variables in interaction with the internal and external environment. Represented by a central structure, lines of defense, and lines of resistance.</a:t>
          </a:r>
          <a:endParaRPr lang="en-US" sz="1100" kern="1200" dirty="0">
            <a:latin typeface="Calibri" panose="020F0502020204030204" pitchFamily="34" charset="0"/>
            <a:cs typeface="Calibri" panose="020F0502020204030204" pitchFamily="34" charset="0"/>
          </a:endParaRPr>
        </a:p>
      </dsp:txBody>
      <dsp:txXfrm>
        <a:off x="372805" y="1893675"/>
        <a:ext cx="2058075" cy="1620000"/>
      </dsp:txXfrm>
    </dsp:sp>
    <dsp:sp modelId="{2AD3049F-0BE3-4BE6-8BA6-98E7D82E562B}">
      <dsp:nvSpPr>
        <dsp:cNvPr id="0" name=""/>
        <dsp:cNvSpPr/>
      </dsp:nvSpPr>
      <dsp:spPr>
        <a:xfrm>
          <a:off x="3192368" y="247215"/>
          <a:ext cx="1255425" cy="12554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EB6564-84E1-4429-BC95-9B53C3CA7702}">
      <dsp:nvSpPr>
        <dsp:cNvPr id="0" name=""/>
        <dsp:cNvSpPr/>
      </dsp:nvSpPr>
      <dsp:spPr>
        <a:xfrm>
          <a:off x="3459917" y="514765"/>
          <a:ext cx="720326" cy="7203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71BF95-EC37-4787-8241-9B9569369768}">
      <dsp:nvSpPr>
        <dsp:cNvPr id="0" name=""/>
        <dsp:cNvSpPr/>
      </dsp:nvSpPr>
      <dsp:spPr>
        <a:xfrm>
          <a:off x="2791043" y="1893675"/>
          <a:ext cx="2058075"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CA" sz="1100" b="1" kern="1200" dirty="0"/>
            <a:t>Environment </a:t>
          </a:r>
        </a:p>
        <a:p>
          <a:pPr marL="0" lvl="0" indent="0" algn="ctr" defTabSz="488950">
            <a:lnSpc>
              <a:spcPct val="90000"/>
            </a:lnSpc>
            <a:spcBef>
              <a:spcPct val="0"/>
            </a:spcBef>
            <a:spcAft>
              <a:spcPct val="35000"/>
            </a:spcAft>
            <a:buNone/>
            <a:defRPr cap="all"/>
          </a:pPr>
          <a:r>
            <a:rPr lang="en-CA" sz="1100" kern="1200" dirty="0">
              <a:latin typeface="Calibri" panose="020F0502020204030204" pitchFamily="34" charset="0"/>
              <a:cs typeface="Calibri" panose="020F0502020204030204" pitchFamily="34" charset="0"/>
            </a:rPr>
            <a:t>All internal and external factors influences surrounding the client system. The environments include the internal, external, and the created environment.</a:t>
          </a:r>
          <a:endParaRPr lang="en-US" sz="1100" kern="1200" dirty="0">
            <a:latin typeface="Calibri" panose="020F0502020204030204" pitchFamily="34" charset="0"/>
            <a:cs typeface="Calibri" panose="020F0502020204030204" pitchFamily="34" charset="0"/>
          </a:endParaRPr>
        </a:p>
      </dsp:txBody>
      <dsp:txXfrm>
        <a:off x="2791043" y="1893675"/>
        <a:ext cx="2058075" cy="1620000"/>
      </dsp:txXfrm>
    </dsp:sp>
    <dsp:sp modelId="{8F8D2CBC-ECC0-41E7-8595-23650324B882}">
      <dsp:nvSpPr>
        <dsp:cNvPr id="0" name=""/>
        <dsp:cNvSpPr/>
      </dsp:nvSpPr>
      <dsp:spPr>
        <a:xfrm>
          <a:off x="5610606" y="247215"/>
          <a:ext cx="1255425" cy="12554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191336-23A8-4ACD-874A-C14954D03DB5}">
      <dsp:nvSpPr>
        <dsp:cNvPr id="0" name=""/>
        <dsp:cNvSpPr/>
      </dsp:nvSpPr>
      <dsp:spPr>
        <a:xfrm>
          <a:off x="5878155" y="514765"/>
          <a:ext cx="720326" cy="720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26BA90F-E7B0-425E-8BD4-D84E1857FA4C}">
      <dsp:nvSpPr>
        <dsp:cNvPr id="0" name=""/>
        <dsp:cNvSpPr/>
      </dsp:nvSpPr>
      <dsp:spPr>
        <a:xfrm>
          <a:off x="5209281" y="1893675"/>
          <a:ext cx="2058075"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CA" sz="1100" b="1" kern="1200" dirty="0"/>
            <a:t>Health </a:t>
          </a:r>
        </a:p>
        <a:p>
          <a:pPr marL="0" lvl="0" indent="0" algn="ctr" defTabSz="488950">
            <a:lnSpc>
              <a:spcPct val="90000"/>
            </a:lnSpc>
            <a:spcBef>
              <a:spcPct val="0"/>
            </a:spcBef>
            <a:spcAft>
              <a:spcPct val="35000"/>
            </a:spcAft>
            <a:buNone/>
            <a:defRPr cap="all"/>
          </a:pPr>
          <a:r>
            <a:rPr lang="en-CA" sz="1100" kern="1200" dirty="0">
              <a:latin typeface="Calibri" panose="020F0502020204030204" pitchFamily="34" charset="0"/>
              <a:cs typeface="Calibri" panose="020F0502020204030204" pitchFamily="34" charset="0"/>
            </a:rPr>
            <a:t>viewed as optimal system stability and viewed on a continuum of wellness to illness.</a:t>
          </a:r>
          <a:endParaRPr lang="en-US" sz="1100" kern="1200" dirty="0">
            <a:latin typeface="Calibri" panose="020F0502020204030204" pitchFamily="34" charset="0"/>
            <a:cs typeface="Calibri" panose="020F0502020204030204" pitchFamily="34" charset="0"/>
          </a:endParaRPr>
        </a:p>
      </dsp:txBody>
      <dsp:txXfrm>
        <a:off x="5209281" y="1893675"/>
        <a:ext cx="2058075" cy="1620000"/>
      </dsp:txXfrm>
    </dsp:sp>
    <dsp:sp modelId="{11114FED-8196-499C-8C47-CA6CB5AB4332}">
      <dsp:nvSpPr>
        <dsp:cNvPr id="0" name=""/>
        <dsp:cNvSpPr/>
      </dsp:nvSpPr>
      <dsp:spPr>
        <a:xfrm>
          <a:off x="8028844" y="247215"/>
          <a:ext cx="1255425" cy="12554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685FD0-1BF3-448D-9CD2-89DB04C95843}">
      <dsp:nvSpPr>
        <dsp:cNvPr id="0" name=""/>
        <dsp:cNvSpPr/>
      </dsp:nvSpPr>
      <dsp:spPr>
        <a:xfrm>
          <a:off x="8296394" y="514765"/>
          <a:ext cx="720326" cy="7203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8AEF588-A7C3-435B-9425-0E8BC7729D83}">
      <dsp:nvSpPr>
        <dsp:cNvPr id="0" name=""/>
        <dsp:cNvSpPr/>
      </dsp:nvSpPr>
      <dsp:spPr>
        <a:xfrm>
          <a:off x="7627519" y="1893675"/>
          <a:ext cx="2058075"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CA" sz="1100" b="1" kern="1200" dirty="0"/>
            <a:t>Nursing</a:t>
          </a:r>
          <a:r>
            <a:rPr lang="en-CA" sz="1100" kern="1200" dirty="0"/>
            <a:t> </a:t>
          </a:r>
        </a:p>
        <a:p>
          <a:pPr marL="0" lvl="0" indent="0" algn="ctr" defTabSz="488950">
            <a:lnSpc>
              <a:spcPct val="90000"/>
            </a:lnSpc>
            <a:spcBef>
              <a:spcPct val="0"/>
            </a:spcBef>
            <a:spcAft>
              <a:spcPct val="35000"/>
            </a:spcAft>
            <a:buNone/>
            <a:defRPr cap="all"/>
          </a:pPr>
          <a:r>
            <a:rPr lang="en-CA" sz="1100" kern="1200" dirty="0">
              <a:latin typeface="Calibri" panose="020F0502020204030204" pitchFamily="34" charset="0"/>
              <a:cs typeface="Calibri" panose="020F0502020204030204" pitchFamily="34" charset="0"/>
            </a:rPr>
            <a:t>Concerned with the whole person (client system), all potential stressors, and prevention as intervention (primary, secondary, and tertiary prevention). Uses the nursing process to guide care. </a:t>
          </a:r>
          <a:endParaRPr lang="en-US" sz="1100" kern="1200" dirty="0">
            <a:latin typeface="Calibri" panose="020F0502020204030204" pitchFamily="34" charset="0"/>
            <a:cs typeface="Calibri" panose="020F0502020204030204" pitchFamily="34" charset="0"/>
          </a:endParaRPr>
        </a:p>
      </dsp:txBody>
      <dsp:txXfrm>
        <a:off x="7627519" y="1893675"/>
        <a:ext cx="2058075" cy="16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E8554-EAC2-4558-81A1-210939F5DF39}">
      <dsp:nvSpPr>
        <dsp:cNvPr id="0" name=""/>
        <dsp:cNvSpPr/>
      </dsp:nvSpPr>
      <dsp:spPr>
        <a:xfrm>
          <a:off x="0" y="0"/>
          <a:ext cx="592834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D05BCF-E5A7-414A-8CC2-22461FFDF4FD}">
      <dsp:nvSpPr>
        <dsp:cNvPr id="0" name=""/>
        <dsp:cNvSpPr/>
      </dsp:nvSpPr>
      <dsp:spPr>
        <a:xfrm>
          <a:off x="0" y="0"/>
          <a:ext cx="5928344" cy="1323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Born in 1939 in Los Angeles California</a:t>
          </a:r>
        </a:p>
      </dsp:txBody>
      <dsp:txXfrm>
        <a:off x="0" y="0"/>
        <a:ext cx="5928344" cy="1323689"/>
      </dsp:txXfrm>
    </dsp:sp>
    <dsp:sp modelId="{BAC61504-EC17-4C0A-8F8B-4EA636E83930}">
      <dsp:nvSpPr>
        <dsp:cNvPr id="0" name=""/>
        <dsp:cNvSpPr/>
      </dsp:nvSpPr>
      <dsp:spPr>
        <a:xfrm>
          <a:off x="0" y="1323689"/>
          <a:ext cx="592834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485423-B95E-4A2D-83DE-AED7E32F1A4A}">
      <dsp:nvSpPr>
        <dsp:cNvPr id="0" name=""/>
        <dsp:cNvSpPr/>
      </dsp:nvSpPr>
      <dsp:spPr>
        <a:xfrm>
          <a:off x="0" y="1323689"/>
          <a:ext cx="5928344" cy="1323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Earned a baccalaureate nursing degree in 1963 and master’s degree in nursing in 1966. </a:t>
          </a:r>
        </a:p>
      </dsp:txBody>
      <dsp:txXfrm>
        <a:off x="0" y="1323689"/>
        <a:ext cx="5928344" cy="1323689"/>
      </dsp:txXfrm>
    </dsp:sp>
    <dsp:sp modelId="{FFD01574-15D8-43CF-9F5A-5DF8D3B2A3FC}">
      <dsp:nvSpPr>
        <dsp:cNvPr id="0" name=""/>
        <dsp:cNvSpPr/>
      </dsp:nvSpPr>
      <dsp:spPr>
        <a:xfrm>
          <a:off x="0" y="2647378"/>
          <a:ext cx="592834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10CEA3-778E-405A-98BB-D1D9B00EB38C}">
      <dsp:nvSpPr>
        <dsp:cNvPr id="0" name=""/>
        <dsp:cNvSpPr/>
      </dsp:nvSpPr>
      <dsp:spPr>
        <a:xfrm>
          <a:off x="0" y="2647378"/>
          <a:ext cx="5928344" cy="1323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1977 - earned a doctorate in sociology</a:t>
          </a:r>
        </a:p>
      </dsp:txBody>
      <dsp:txXfrm>
        <a:off x="0" y="2647378"/>
        <a:ext cx="5928344" cy="1323689"/>
      </dsp:txXfrm>
    </dsp:sp>
    <dsp:sp modelId="{7699E838-D89E-414A-9A0F-D142486840CE}">
      <dsp:nvSpPr>
        <dsp:cNvPr id="0" name=""/>
        <dsp:cNvSpPr/>
      </dsp:nvSpPr>
      <dsp:spPr>
        <a:xfrm>
          <a:off x="0" y="3971067"/>
          <a:ext cx="592834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C13774-7A2D-451B-A9D8-166C453057A8}">
      <dsp:nvSpPr>
        <dsp:cNvPr id="0" name=""/>
        <dsp:cNvSpPr/>
      </dsp:nvSpPr>
      <dsp:spPr>
        <a:xfrm>
          <a:off x="0" y="3971067"/>
          <a:ext cx="5928344" cy="1323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Roy developed the central concepts of her model while a graduate student at the University of California after being challenged by Dorothy Johnson to develop a conceptual model for nursing.</a:t>
          </a:r>
        </a:p>
      </dsp:txBody>
      <dsp:txXfrm>
        <a:off x="0" y="3971067"/>
        <a:ext cx="5928344" cy="13236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058E9-773C-4A5D-B6FB-E596B796CF2E}">
      <dsp:nvSpPr>
        <dsp:cNvPr id="0" name=""/>
        <dsp:cNvSpPr/>
      </dsp:nvSpPr>
      <dsp:spPr>
        <a:xfrm>
          <a:off x="0" y="0"/>
          <a:ext cx="592834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14451C-6A0D-4775-944E-42B426D2E825}">
      <dsp:nvSpPr>
        <dsp:cNvPr id="0" name=""/>
        <dsp:cNvSpPr/>
      </dsp:nvSpPr>
      <dsp:spPr>
        <a:xfrm>
          <a:off x="0" y="0"/>
          <a:ext cx="5928344" cy="1323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Major influences of the theory: Harry Helson’s adaptation theory, Rapoport’s definition of systems and concepts from Lazarus and Selye</a:t>
          </a:r>
        </a:p>
      </dsp:txBody>
      <dsp:txXfrm>
        <a:off x="0" y="0"/>
        <a:ext cx="5928344" cy="1323689"/>
      </dsp:txXfrm>
    </dsp:sp>
    <dsp:sp modelId="{BE87EE47-C806-49C9-A8F4-6EEAAC4CCAD8}">
      <dsp:nvSpPr>
        <dsp:cNvPr id="0" name=""/>
        <dsp:cNvSpPr/>
      </dsp:nvSpPr>
      <dsp:spPr>
        <a:xfrm>
          <a:off x="0" y="1323689"/>
          <a:ext cx="592834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4D77BF-374D-40BB-8CD5-6BF4EF5E57DB}">
      <dsp:nvSpPr>
        <dsp:cNvPr id="0" name=""/>
        <dsp:cNvSpPr/>
      </dsp:nvSpPr>
      <dsp:spPr>
        <a:xfrm>
          <a:off x="0" y="1323689"/>
          <a:ext cx="5928344" cy="1323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Systems theory</a:t>
          </a:r>
        </a:p>
      </dsp:txBody>
      <dsp:txXfrm>
        <a:off x="0" y="1323689"/>
        <a:ext cx="5928344" cy="1323689"/>
      </dsp:txXfrm>
    </dsp:sp>
    <dsp:sp modelId="{19FEE202-6B0B-48E8-89F0-0A821195CE5B}">
      <dsp:nvSpPr>
        <dsp:cNvPr id="0" name=""/>
        <dsp:cNvSpPr/>
      </dsp:nvSpPr>
      <dsp:spPr>
        <a:xfrm>
          <a:off x="0" y="2647378"/>
          <a:ext cx="592834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FC3888-31CC-476C-BD3F-7E47D13D9950}">
      <dsp:nvSpPr>
        <dsp:cNvPr id="0" name=""/>
        <dsp:cNvSpPr/>
      </dsp:nvSpPr>
      <dsp:spPr>
        <a:xfrm>
          <a:off x="0" y="2647378"/>
          <a:ext cx="5928344" cy="1323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The client is viewed holistically and as an adaptive system in constant interaction with the internal and external environments.</a:t>
          </a:r>
        </a:p>
      </dsp:txBody>
      <dsp:txXfrm>
        <a:off x="0" y="2647378"/>
        <a:ext cx="5928344" cy="1323689"/>
      </dsp:txXfrm>
    </dsp:sp>
    <dsp:sp modelId="{F414D2E3-3F89-44BC-B325-C2EA7C0E173F}">
      <dsp:nvSpPr>
        <dsp:cNvPr id="0" name=""/>
        <dsp:cNvSpPr/>
      </dsp:nvSpPr>
      <dsp:spPr>
        <a:xfrm>
          <a:off x="0" y="3971067"/>
          <a:ext cx="592834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9143F9-A0D0-481E-8591-A68B0D50E028}">
      <dsp:nvSpPr>
        <dsp:cNvPr id="0" name=""/>
        <dsp:cNvSpPr/>
      </dsp:nvSpPr>
      <dsp:spPr>
        <a:xfrm>
          <a:off x="0" y="3971067"/>
          <a:ext cx="5928344" cy="1323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Adaptation leads to optimal health and well-being. </a:t>
          </a:r>
        </a:p>
      </dsp:txBody>
      <dsp:txXfrm>
        <a:off x="0" y="3971067"/>
        <a:ext cx="5928344" cy="13236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F4524-6FC2-4DFB-981E-CF497C96094E}">
      <dsp:nvSpPr>
        <dsp:cNvPr id="0" name=""/>
        <dsp:cNvSpPr/>
      </dsp:nvSpPr>
      <dsp:spPr>
        <a:xfrm rot="5400000">
          <a:off x="6477579" y="-2764139"/>
          <a:ext cx="724265" cy="6437376"/>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Holistic, adaptive systems. They are bio-pyscho-social beings in constant interaction with their environments. The client uses innate and learned mechanisms to adapt. Include individuals, groups, families, organizations, communities and society as a whole. </a:t>
          </a:r>
        </a:p>
      </dsp:txBody>
      <dsp:txXfrm rot="-5400000">
        <a:off x="3621024" y="127772"/>
        <a:ext cx="6402020" cy="653553"/>
      </dsp:txXfrm>
    </dsp:sp>
    <dsp:sp modelId="{8109BB3C-BCDC-469B-85F7-3E061A1A430B}">
      <dsp:nvSpPr>
        <dsp:cNvPr id="0" name=""/>
        <dsp:cNvSpPr/>
      </dsp:nvSpPr>
      <dsp:spPr>
        <a:xfrm>
          <a:off x="0" y="1882"/>
          <a:ext cx="3621024" cy="90533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Person </a:t>
          </a:r>
        </a:p>
      </dsp:txBody>
      <dsp:txXfrm>
        <a:off x="44195" y="46077"/>
        <a:ext cx="3532634" cy="816941"/>
      </dsp:txXfrm>
    </dsp:sp>
    <dsp:sp modelId="{74320F61-9F5B-4A7F-B46A-69A738DCE8F7}">
      <dsp:nvSpPr>
        <dsp:cNvPr id="0" name=""/>
        <dsp:cNvSpPr/>
      </dsp:nvSpPr>
      <dsp:spPr>
        <a:xfrm rot="5400000">
          <a:off x="6477579" y="-1813541"/>
          <a:ext cx="724265" cy="6437376"/>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All conditions and circumstances and influences surrounding and affecting the client development and behaviour. The environment stimulates a system response. </a:t>
          </a:r>
        </a:p>
      </dsp:txBody>
      <dsp:txXfrm rot="-5400000">
        <a:off x="3621024" y="1078370"/>
        <a:ext cx="6402020" cy="653553"/>
      </dsp:txXfrm>
    </dsp:sp>
    <dsp:sp modelId="{EA9B1981-3750-472B-8009-D363B07EF33A}">
      <dsp:nvSpPr>
        <dsp:cNvPr id="0" name=""/>
        <dsp:cNvSpPr/>
      </dsp:nvSpPr>
      <dsp:spPr>
        <a:xfrm>
          <a:off x="0" y="952480"/>
          <a:ext cx="3621024" cy="90533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Environment </a:t>
          </a:r>
        </a:p>
      </dsp:txBody>
      <dsp:txXfrm>
        <a:off x="44195" y="996675"/>
        <a:ext cx="3532634" cy="816941"/>
      </dsp:txXfrm>
    </dsp:sp>
    <dsp:sp modelId="{E96EBF1C-5AAD-453D-8C83-E30D4744A97B}">
      <dsp:nvSpPr>
        <dsp:cNvPr id="0" name=""/>
        <dsp:cNvSpPr/>
      </dsp:nvSpPr>
      <dsp:spPr>
        <a:xfrm rot="5400000">
          <a:off x="6477579" y="-862943"/>
          <a:ext cx="724265" cy="6437376"/>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Health and illness can coexist; health is a reflection of adaptation of the client in interaction with their environment. Process of promoting psychological, physiological, and social integrity.</a:t>
          </a:r>
        </a:p>
      </dsp:txBody>
      <dsp:txXfrm rot="-5400000">
        <a:off x="3621024" y="2028968"/>
        <a:ext cx="6402020" cy="653553"/>
      </dsp:txXfrm>
    </dsp:sp>
    <dsp:sp modelId="{27B04D77-EC66-485A-9501-B3E25DB6771F}">
      <dsp:nvSpPr>
        <dsp:cNvPr id="0" name=""/>
        <dsp:cNvSpPr/>
      </dsp:nvSpPr>
      <dsp:spPr>
        <a:xfrm>
          <a:off x="0" y="1903078"/>
          <a:ext cx="3621024" cy="90533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Health </a:t>
          </a:r>
        </a:p>
      </dsp:txBody>
      <dsp:txXfrm>
        <a:off x="44195" y="1947273"/>
        <a:ext cx="3532634" cy="816941"/>
      </dsp:txXfrm>
    </dsp:sp>
    <dsp:sp modelId="{AB221635-9129-435A-B4DF-461F978D9367}">
      <dsp:nvSpPr>
        <dsp:cNvPr id="0" name=""/>
        <dsp:cNvSpPr/>
      </dsp:nvSpPr>
      <dsp:spPr>
        <a:xfrm rot="5400000">
          <a:off x="6477579" y="87654"/>
          <a:ext cx="724265" cy="6437376"/>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Concerned with the promotion of adaptation of individuals and groups in each of the four adaptive modes, thus contributing to health, quality of life, and dying with dignity by assessing </a:t>
          </a:r>
          <a:r>
            <a:rPr lang="en-US" sz="1100" kern="1200" dirty="0" err="1"/>
            <a:t>behaviours</a:t>
          </a:r>
          <a:r>
            <a:rPr lang="en-US" sz="1100" kern="1200" dirty="0"/>
            <a:t> and factors that influence adaptive abilities and intervening to enhance environmental factors.</a:t>
          </a:r>
        </a:p>
      </dsp:txBody>
      <dsp:txXfrm rot="-5400000">
        <a:off x="3621024" y="2979565"/>
        <a:ext cx="6402020" cy="653553"/>
      </dsp:txXfrm>
    </dsp:sp>
    <dsp:sp modelId="{93AE2E68-E6A6-44B5-AEF4-7711CDC94BD1}">
      <dsp:nvSpPr>
        <dsp:cNvPr id="0" name=""/>
        <dsp:cNvSpPr/>
      </dsp:nvSpPr>
      <dsp:spPr>
        <a:xfrm>
          <a:off x="0" y="2853677"/>
          <a:ext cx="3621024" cy="90533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Nursing </a:t>
          </a:r>
        </a:p>
      </dsp:txBody>
      <dsp:txXfrm>
        <a:off x="44195" y="2897872"/>
        <a:ext cx="3532634" cy="8169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5CFCF-A335-4B82-890B-21A97C480C73}">
      <dsp:nvSpPr>
        <dsp:cNvPr id="0" name=""/>
        <dsp:cNvSpPr/>
      </dsp:nvSpPr>
      <dsp:spPr>
        <a:xfrm>
          <a:off x="0" y="31078"/>
          <a:ext cx="5928344" cy="12671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The person is a bio-psycho-social binging. The client is viewed holistically and as an adaptive system in constant interaction with the internal and external environments.</a:t>
          </a:r>
        </a:p>
      </dsp:txBody>
      <dsp:txXfrm>
        <a:off x="61855" y="92933"/>
        <a:ext cx="5804634" cy="1143400"/>
      </dsp:txXfrm>
    </dsp:sp>
    <dsp:sp modelId="{D9E37A80-3FD3-4FB5-90C2-B83115BAC24F}">
      <dsp:nvSpPr>
        <dsp:cNvPr id="0" name=""/>
        <dsp:cNvSpPr/>
      </dsp:nvSpPr>
      <dsp:spPr>
        <a:xfrm>
          <a:off x="0" y="1352908"/>
          <a:ext cx="5928344" cy="12671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To cope, the person uses both innate and learned mechanisms which are biologic, psychological and social in origin. </a:t>
          </a:r>
        </a:p>
      </dsp:txBody>
      <dsp:txXfrm>
        <a:off x="61855" y="1414763"/>
        <a:ext cx="5804634" cy="1143400"/>
      </dsp:txXfrm>
    </dsp:sp>
    <dsp:sp modelId="{BD3CE7FD-1BD2-419D-B2A4-2B13B3140B71}">
      <dsp:nvSpPr>
        <dsp:cNvPr id="0" name=""/>
        <dsp:cNvSpPr/>
      </dsp:nvSpPr>
      <dsp:spPr>
        <a:xfrm>
          <a:off x="0" y="2674738"/>
          <a:ext cx="5928344" cy="12671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Persons must adapt to maintain health.</a:t>
          </a:r>
        </a:p>
      </dsp:txBody>
      <dsp:txXfrm>
        <a:off x="61855" y="2736593"/>
        <a:ext cx="5804634" cy="1143400"/>
      </dsp:txXfrm>
    </dsp:sp>
    <dsp:sp modelId="{9026D963-375B-489F-8D44-8E6F5196FA64}">
      <dsp:nvSpPr>
        <dsp:cNvPr id="0" name=""/>
        <dsp:cNvSpPr/>
      </dsp:nvSpPr>
      <dsp:spPr>
        <a:xfrm>
          <a:off x="0" y="3996568"/>
          <a:ext cx="5928344" cy="12671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person has 4 modes of adaptation: physiologic needs, self-concept needs, role-function, and inter-dependence. </a:t>
          </a:r>
        </a:p>
      </dsp:txBody>
      <dsp:txXfrm>
        <a:off x="61855" y="4058423"/>
        <a:ext cx="5804634" cy="11434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C7114-2177-4042-A6E5-222B91143CD3}">
      <dsp:nvSpPr>
        <dsp:cNvPr id="0" name=""/>
        <dsp:cNvSpPr/>
      </dsp:nvSpPr>
      <dsp:spPr>
        <a:xfrm>
          <a:off x="0" y="646"/>
          <a:ext cx="5928344"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sp>
    <dsp:sp modelId="{1117AC81-52E6-4CA9-B31E-946B4E1A0204}">
      <dsp:nvSpPr>
        <dsp:cNvPr id="0" name=""/>
        <dsp:cNvSpPr/>
      </dsp:nvSpPr>
      <dsp:spPr>
        <a:xfrm>
          <a:off x="0" y="646"/>
          <a:ext cx="5928344" cy="10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Roy would assess and categorize the stimuli for the </a:t>
          </a:r>
          <a:r>
            <a:rPr lang="en-US" sz="1400" kern="1200" dirty="0" err="1"/>
            <a:t>behaviours</a:t>
          </a:r>
          <a:r>
            <a:rPr lang="en-US" sz="1400" kern="1200" dirty="0"/>
            <a:t> being exhibited by the clients. Goals would be set to promote adaptation and interventions would be aimed at changing stimuli or strengthening adaptation processes. </a:t>
          </a:r>
        </a:p>
      </dsp:txBody>
      <dsp:txXfrm>
        <a:off x="0" y="646"/>
        <a:ext cx="5928344" cy="1058692"/>
      </dsp:txXfrm>
    </dsp:sp>
    <dsp:sp modelId="{3452A05C-8D79-4842-A158-B927BB09E9C4}">
      <dsp:nvSpPr>
        <dsp:cNvPr id="0" name=""/>
        <dsp:cNvSpPr/>
      </dsp:nvSpPr>
      <dsp:spPr>
        <a:xfrm>
          <a:off x="0" y="1059339"/>
          <a:ext cx="5928344"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sp>
    <dsp:sp modelId="{599E9256-2420-4FE3-952E-9F6278E4C3E5}">
      <dsp:nvSpPr>
        <dsp:cNvPr id="0" name=""/>
        <dsp:cNvSpPr/>
      </dsp:nvSpPr>
      <dsp:spPr>
        <a:xfrm>
          <a:off x="0" y="1059339"/>
          <a:ext cx="5928344" cy="10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In this case scenario, the nurse would address the multiple issues in the classroom in collaboration with the teacher and based on an assessment completed with the students. </a:t>
          </a:r>
        </a:p>
      </dsp:txBody>
      <dsp:txXfrm>
        <a:off x="0" y="1059339"/>
        <a:ext cx="5928344" cy="1058692"/>
      </dsp:txXfrm>
    </dsp:sp>
    <dsp:sp modelId="{C8D05164-2BAF-4030-B0D9-632DF02AA349}">
      <dsp:nvSpPr>
        <dsp:cNvPr id="0" name=""/>
        <dsp:cNvSpPr/>
      </dsp:nvSpPr>
      <dsp:spPr>
        <a:xfrm>
          <a:off x="0" y="2118032"/>
          <a:ext cx="5928344"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sp>
    <dsp:sp modelId="{E41FEE73-0987-4517-A128-D58C51CF8B33}">
      <dsp:nvSpPr>
        <dsp:cNvPr id="0" name=""/>
        <dsp:cNvSpPr/>
      </dsp:nvSpPr>
      <dsp:spPr>
        <a:xfrm>
          <a:off x="0" y="2118032"/>
          <a:ext cx="5928344" cy="10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In this scenario, the nurse identified self-concept mode and physiological mode </a:t>
          </a:r>
          <a:r>
            <a:rPr lang="en-US" sz="1400" kern="1200" dirty="0" err="1"/>
            <a:t>behaviours</a:t>
          </a:r>
          <a:r>
            <a:rPr lang="en-US" sz="1400" kern="1200" dirty="0"/>
            <a:t> which require intervention.  </a:t>
          </a:r>
        </a:p>
      </dsp:txBody>
      <dsp:txXfrm>
        <a:off x="0" y="2118032"/>
        <a:ext cx="5928344" cy="1058692"/>
      </dsp:txXfrm>
    </dsp:sp>
    <dsp:sp modelId="{F8457DEE-3524-4384-B740-F639C7E2D0E2}">
      <dsp:nvSpPr>
        <dsp:cNvPr id="0" name=""/>
        <dsp:cNvSpPr/>
      </dsp:nvSpPr>
      <dsp:spPr>
        <a:xfrm>
          <a:off x="0" y="3176724"/>
          <a:ext cx="5928344"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sp>
    <dsp:sp modelId="{57460479-F369-4E71-8C4A-0F14C72CE874}">
      <dsp:nvSpPr>
        <dsp:cNvPr id="0" name=""/>
        <dsp:cNvSpPr/>
      </dsp:nvSpPr>
      <dsp:spPr>
        <a:xfrm>
          <a:off x="0" y="3176724"/>
          <a:ext cx="5928344" cy="10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Physiological Mode – interventions are targeted to physiological integrity and referral can be made to community resources to support mental health and nutritional needs of the students who are mal-adapting to stimuli. </a:t>
          </a:r>
        </a:p>
      </dsp:txBody>
      <dsp:txXfrm>
        <a:off x="0" y="3176724"/>
        <a:ext cx="5928344" cy="1058692"/>
      </dsp:txXfrm>
    </dsp:sp>
    <dsp:sp modelId="{3742CB75-24C5-4F11-8FEE-2CF341415F14}">
      <dsp:nvSpPr>
        <dsp:cNvPr id="0" name=""/>
        <dsp:cNvSpPr/>
      </dsp:nvSpPr>
      <dsp:spPr>
        <a:xfrm>
          <a:off x="0" y="4235417"/>
          <a:ext cx="5928344"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sp>
    <dsp:sp modelId="{F6FB60EB-9B1A-4794-944D-822BECFE4F2E}">
      <dsp:nvSpPr>
        <dsp:cNvPr id="0" name=""/>
        <dsp:cNvSpPr/>
      </dsp:nvSpPr>
      <dsp:spPr>
        <a:xfrm>
          <a:off x="0" y="4235417"/>
          <a:ext cx="5928344" cy="10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Self-Concept Mode - The nurse can assist in strengthening the students’ self-concept mode through interventions targeted at building self-esteem and self-belief in their ability to cope when experiencing stimuli that cause stress and coping mechanisms targeted to stress management techniques.  </a:t>
          </a:r>
        </a:p>
      </dsp:txBody>
      <dsp:txXfrm>
        <a:off x="0" y="4235417"/>
        <a:ext cx="5928344" cy="1058692"/>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3/5/2023</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3/5/2023</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3/5/2023</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3/5/2023</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3/5/2023</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3/5/2023</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3/5/2023</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3/5/2023</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3/5/2023</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3/5/2023</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3/5/2023</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3/5/2023</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2.jpg"/><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643466" y="786383"/>
            <a:ext cx="3517567" cy="2093975"/>
          </a:xfrm>
        </p:spPr>
        <p:txBody>
          <a:bodyPr anchor="b">
            <a:normAutofit/>
          </a:bodyPr>
          <a:lstStyle/>
          <a:p>
            <a:r>
              <a:rPr lang="en-US" dirty="0"/>
              <a:t>Theorist Gallery </a:t>
            </a:r>
          </a:p>
        </p:txBody>
      </p:sp>
      <p:pic>
        <p:nvPicPr>
          <p:cNvPr id="6" name="Picture 5" descr="Potted flower growth progression">
            <a:extLst>
              <a:ext uri="{FF2B5EF4-FFF2-40B4-BE49-F238E27FC236}">
                <a16:creationId xmlns:a16="http://schemas.microsoft.com/office/drawing/2014/main" id="{508D4BC2-F241-AB8F-81E7-79A8611C3B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8984" y="1489003"/>
            <a:ext cx="5928344" cy="3942348"/>
          </a:xfrm>
          <a:prstGeom prst="rect">
            <a:avLst/>
          </a:prstGeom>
          <a:noFill/>
        </p:spPr>
      </p:pic>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643465" y="3043050"/>
            <a:ext cx="3517567" cy="3064505"/>
          </a:xfrm>
        </p:spPr>
        <p:txBody>
          <a:bodyPr>
            <a:normAutofit/>
          </a:bodyPr>
          <a:lstStyle/>
          <a:p>
            <a:pPr marL="0" marR="0" lvl="0" indent="0" defTabSz="914400" rtl="0" eaLnBrk="1" fontAlgn="auto" latinLnBrk="0" hangingPunct="1">
              <a:lnSpc>
                <a:spcPct val="120000"/>
              </a:lnSpc>
              <a:spcBef>
                <a:spcPts val="1000"/>
              </a:spcBef>
              <a:spcAft>
                <a:spcPts val="0"/>
              </a:spcAft>
              <a:buClr>
                <a:srgbClr val="415588"/>
              </a:buClr>
              <a:buSzPct val="100000"/>
              <a:buFont typeface="Arial" panose="020B0604020202020204" pitchFamily="34" charset="0"/>
              <a:buNone/>
              <a:tabLst/>
              <a:defRPr/>
            </a:pPr>
            <a:r>
              <a:rPr kumimoji="0" lang="en-US" sz="1300" b="1" i="0" u="none" strike="noStrike" kern="1200" cap="none" spc="0" normalizeH="0" baseline="0" noProof="0" dirty="0">
                <a:ln>
                  <a:noFill/>
                </a:ln>
                <a:solidFill>
                  <a:schemeClr val="bg1"/>
                </a:solidFill>
                <a:effectLst/>
                <a:uLnTx/>
                <a:uFillTx/>
                <a:ea typeface="+mn-ea"/>
                <a:cs typeface="+mn-cs"/>
              </a:rPr>
              <a:t>NURS608 Philosophical and Critical Foundations in Nursing- Athabasca University</a:t>
            </a:r>
          </a:p>
          <a:p>
            <a:pPr marL="0" marR="0" lvl="0" indent="0" defTabSz="914400" rtl="0" eaLnBrk="1" fontAlgn="auto" latinLnBrk="0" hangingPunct="1">
              <a:lnSpc>
                <a:spcPct val="120000"/>
              </a:lnSpc>
              <a:spcBef>
                <a:spcPts val="1000"/>
              </a:spcBef>
              <a:spcAft>
                <a:spcPts val="0"/>
              </a:spcAft>
              <a:buClr>
                <a:srgbClr val="415588"/>
              </a:buClr>
              <a:buSzPct val="100000"/>
              <a:buFont typeface="Arial" panose="020B0604020202020204" pitchFamily="34" charset="0"/>
              <a:buNone/>
              <a:tabLst/>
              <a:defRPr/>
            </a:pPr>
            <a:r>
              <a:rPr kumimoji="0" lang="en-US" sz="1300" b="1" i="0" u="none" strike="noStrike" kern="1200" cap="none" spc="0" normalizeH="0" baseline="0" noProof="0" dirty="0">
                <a:ln>
                  <a:noFill/>
                </a:ln>
                <a:solidFill>
                  <a:schemeClr val="bg1"/>
                </a:solidFill>
                <a:effectLst/>
                <a:uLnTx/>
                <a:uFillTx/>
                <a:ea typeface="+mn-ea"/>
                <a:cs typeface="+mn-cs"/>
              </a:rPr>
              <a:t>February 28, 2023</a:t>
            </a:r>
          </a:p>
          <a:p>
            <a:endParaRPr lang="en-US" dirty="0"/>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anchor="ctr">
            <a:normAutofit/>
          </a:bodyPr>
          <a:lstStyle/>
          <a:p>
            <a:pPr lvl="0"/>
            <a:r>
              <a:rPr lang="en-US" sz="4800" i="1" dirty="0">
                <a:solidFill>
                  <a:srgbClr val="FFFFFF"/>
                </a:solidFill>
              </a:rPr>
              <a:t>Comparing Nursing Theories</a:t>
            </a: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dirty="0">
                <a:solidFill>
                  <a:srgbClr val="FFFFFF"/>
                </a:solidFill>
              </a:rPr>
              <a:t>Neuman Systems Model and Roy’s Adaptation Model</a:t>
            </a:r>
          </a:p>
        </p:txBody>
      </p:sp>
    </p:spTree>
    <p:extLst>
      <p:ext uri="{BB962C8B-B14F-4D97-AF65-F5344CB8AC3E}">
        <p14:creationId xmlns:p14="http://schemas.microsoft.com/office/powerpoint/2010/main" val="19171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BA5AC-6732-3CE0-83EC-4E4AFFC294EE}"/>
              </a:ext>
            </a:extLst>
          </p:cNvPr>
          <p:cNvSpPr>
            <a:spLocks noGrp="1"/>
          </p:cNvSpPr>
          <p:nvPr>
            <p:ph type="title"/>
          </p:nvPr>
        </p:nvSpPr>
        <p:spPr>
          <a:xfrm>
            <a:off x="1097280" y="286603"/>
            <a:ext cx="10058400" cy="1450757"/>
          </a:xfrm>
        </p:spPr>
        <p:txBody>
          <a:bodyPr anchor="b">
            <a:normAutofit/>
          </a:bodyPr>
          <a:lstStyle/>
          <a:p>
            <a:r>
              <a:rPr lang="en-US" dirty="0"/>
              <a:t>Dr. Betty Neuman </a:t>
            </a:r>
            <a:endParaRPr lang="en-CA" dirty="0"/>
          </a:p>
        </p:txBody>
      </p:sp>
      <p:sp>
        <p:nvSpPr>
          <p:cNvPr id="3" name="Content Placeholder 2">
            <a:extLst>
              <a:ext uri="{FF2B5EF4-FFF2-40B4-BE49-F238E27FC236}">
                <a16:creationId xmlns:a16="http://schemas.microsoft.com/office/drawing/2014/main" id="{A89E164C-1F49-D1C2-38CA-B0349BE32665}"/>
              </a:ext>
            </a:extLst>
          </p:cNvPr>
          <p:cNvSpPr>
            <a:spLocks noGrp="1"/>
          </p:cNvSpPr>
          <p:nvPr>
            <p:ph sz="half" idx="1"/>
          </p:nvPr>
        </p:nvSpPr>
        <p:spPr>
          <a:xfrm>
            <a:off x="1097280" y="2120900"/>
            <a:ext cx="4639736" cy="3748193"/>
          </a:xfrm>
        </p:spPr>
        <p:txBody>
          <a:bodyPr>
            <a:normAutofit lnSpcReduction="10000"/>
          </a:bodyPr>
          <a:lstStyle/>
          <a:p>
            <a:pPr marL="0" indent="0">
              <a:lnSpc>
                <a:spcPct val="100000"/>
              </a:lnSpc>
              <a:buNone/>
            </a:pPr>
            <a:r>
              <a:rPr lang="en-US" sz="1500" dirty="0"/>
              <a:t>Betty Neuman was born in Ohio in 1924 where she completed her initial nursing education in 1947</a:t>
            </a:r>
          </a:p>
          <a:p>
            <a:pPr marL="0" indent="0">
              <a:lnSpc>
                <a:spcPct val="100000"/>
              </a:lnSpc>
              <a:buNone/>
            </a:pPr>
            <a:r>
              <a:rPr lang="en-US" sz="1500" dirty="0"/>
              <a:t>Neuman moved to California and earned her baccalaureate degree in public health and psychology in 1957</a:t>
            </a:r>
          </a:p>
          <a:p>
            <a:pPr marL="0" indent="0">
              <a:lnSpc>
                <a:spcPct val="100000"/>
              </a:lnSpc>
              <a:buNone/>
            </a:pPr>
            <a:r>
              <a:rPr lang="en-US" sz="1500" dirty="0"/>
              <a:t>Neuman earned her Masters in mental health and public health consultation in 1966,  and then completed her doctoral degree in clinical psychology in 1985</a:t>
            </a:r>
          </a:p>
          <a:p>
            <a:pPr marL="0" indent="0">
              <a:lnSpc>
                <a:spcPct val="100000"/>
              </a:lnSpc>
              <a:buNone/>
            </a:pPr>
            <a:r>
              <a:rPr lang="en-US" sz="1500" dirty="0"/>
              <a:t>Neuman developed the Neuman Systems Model in the 1970s </a:t>
            </a:r>
          </a:p>
          <a:p>
            <a:pPr marL="0" indent="0">
              <a:lnSpc>
                <a:spcPct val="100000"/>
              </a:lnSpc>
              <a:buNone/>
            </a:pPr>
            <a:r>
              <a:rPr lang="en-US" sz="1500" dirty="0"/>
              <a:t>The model was initially created as a teaching tool to assist students in understanding the impact of patients' variables beyond the context of the medical model</a:t>
            </a:r>
          </a:p>
          <a:p>
            <a:pPr marL="0" indent="0">
              <a:lnSpc>
                <a:spcPct val="100000"/>
              </a:lnSpc>
              <a:buNone/>
            </a:pPr>
            <a:endParaRPr lang="en-CA" sz="1500" dirty="0"/>
          </a:p>
        </p:txBody>
      </p:sp>
      <p:pic>
        <p:nvPicPr>
          <p:cNvPr id="4" name="Picture 3">
            <a:extLst>
              <a:ext uri="{FF2B5EF4-FFF2-40B4-BE49-F238E27FC236}">
                <a16:creationId xmlns:a16="http://schemas.microsoft.com/office/drawing/2014/main" id="{FB7F0852-856A-3306-DB64-5F6266423A56}"/>
              </a:ext>
            </a:extLst>
          </p:cNvPr>
          <p:cNvPicPr>
            <a:picLocks noChangeAspect="1"/>
          </p:cNvPicPr>
          <p:nvPr/>
        </p:nvPicPr>
        <p:blipFill rotWithShape="1">
          <a:blip r:embed="rId2"/>
          <a:srcRect t="26121" r="1" b="5704"/>
          <a:stretch/>
        </p:blipFill>
        <p:spPr>
          <a:xfrm>
            <a:off x="6515944" y="2120900"/>
            <a:ext cx="4639736" cy="3748194"/>
          </a:xfrm>
          <a:prstGeom prst="rect">
            <a:avLst/>
          </a:prstGeom>
          <a:noFill/>
        </p:spPr>
      </p:pic>
    </p:spTree>
    <p:extLst>
      <p:ext uri="{BB962C8B-B14F-4D97-AF65-F5344CB8AC3E}">
        <p14:creationId xmlns:p14="http://schemas.microsoft.com/office/powerpoint/2010/main" val="2142587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40496A7-FF08-B7A0-49FE-BC8C8BD99CBF}"/>
              </a:ext>
            </a:extLst>
          </p:cNvPr>
          <p:cNvSpPr>
            <a:spLocks noGrp="1"/>
          </p:cNvSpPr>
          <p:nvPr>
            <p:ph type="title"/>
          </p:nvPr>
        </p:nvSpPr>
        <p:spPr>
          <a:xfrm>
            <a:off x="643466" y="786383"/>
            <a:ext cx="3517567" cy="2093975"/>
          </a:xfrm>
        </p:spPr>
        <p:txBody>
          <a:bodyPr/>
          <a:lstStyle/>
          <a:p>
            <a:r>
              <a:rPr lang="en-US" dirty="0"/>
              <a:t>Overview of Theory</a:t>
            </a:r>
          </a:p>
        </p:txBody>
      </p:sp>
      <p:sp>
        <p:nvSpPr>
          <p:cNvPr id="11" name="Content Placeholder 2">
            <a:extLst>
              <a:ext uri="{FF2B5EF4-FFF2-40B4-BE49-F238E27FC236}">
                <a16:creationId xmlns:a16="http://schemas.microsoft.com/office/drawing/2014/main" id="{B57047C8-E203-D875-BFA4-52F622D6B6E9}"/>
              </a:ext>
            </a:extLst>
          </p:cNvPr>
          <p:cNvSpPr>
            <a:spLocks noGrp="1"/>
          </p:cNvSpPr>
          <p:nvPr>
            <p:ph idx="1"/>
          </p:nvPr>
        </p:nvSpPr>
        <p:spPr>
          <a:xfrm>
            <a:off x="5458984" y="812799"/>
            <a:ext cx="5928344" cy="5294757"/>
          </a:xfrm>
        </p:spPr>
        <p:txBody>
          <a:bodyPr>
            <a:normAutofit/>
          </a:bodyPr>
          <a:lstStyle/>
          <a:p>
            <a:pPr marL="0" indent="0">
              <a:buNone/>
            </a:pP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sz="1600" dirty="0">
              <a:latin typeface="Calibri" panose="020F0502020204030204" pitchFamily="34" charset="0"/>
              <a:ea typeface="Calibri" panose="020F0502020204030204" pitchFamily="34" charset="0"/>
              <a:cs typeface="Times New Roman" panose="02020603050405020304" pitchFamily="18" charset="0"/>
            </a:endParaRPr>
          </a:p>
          <a:p>
            <a:pPr>
              <a:buClr>
                <a:schemeClr val="tx2"/>
              </a:buClr>
            </a:pPr>
            <a:r>
              <a:rPr lang="en-CA" sz="1600" dirty="0">
                <a:effectLst/>
                <a:latin typeface="Calibri" panose="020F0502020204030204" pitchFamily="34" charset="0"/>
                <a:ea typeface="Calibri" panose="020F0502020204030204" pitchFamily="34" charset="0"/>
                <a:cs typeface="Times New Roman" panose="02020603050405020304" pitchFamily="18" charset="0"/>
              </a:rPr>
              <a:t>The model is based on general system’s theory and can be applied to individuals, groups, populations, and social issues.</a:t>
            </a:r>
          </a:p>
          <a:p>
            <a:pPr>
              <a:buClr>
                <a:schemeClr val="tx2"/>
              </a:buClr>
            </a:pPr>
            <a:r>
              <a:rPr lang="en-US" sz="1600" dirty="0">
                <a:effectLst/>
                <a:latin typeface="Calibri" panose="020F0502020204030204" pitchFamily="34" charset="0"/>
                <a:ea typeface="Calibri" panose="020F0502020204030204" pitchFamily="34" charset="0"/>
                <a:cs typeface="Times New Roman" panose="02020603050405020304" pitchFamily="18" charset="0"/>
              </a:rPr>
              <a:t>Major influences of the model come from Dr. Neuman’s own philosophical beliefs and expertise, gestalt theory (descriptions of homeostasis), Marxist philosophy (parts are viewed in relation to the whole system),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Chardrin’s</a:t>
            </a:r>
            <a:r>
              <a:rPr lang="en-US" sz="1600" dirty="0">
                <a:effectLst/>
                <a:latin typeface="Calibri" panose="020F0502020204030204" pitchFamily="34" charset="0"/>
                <a:ea typeface="Calibri" panose="020F0502020204030204" pitchFamily="34" charset="0"/>
                <a:cs typeface="Times New Roman" panose="02020603050405020304" pitchFamily="18" charset="0"/>
              </a:rPr>
              <a:t> philosophy (of the whole person), Selye’s definition of stress, and Caplan’s (definitions of levels of prevention).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p>
            <a:pPr>
              <a:buClr>
                <a:schemeClr val="tx2"/>
              </a:buClr>
            </a:pPr>
            <a:r>
              <a:rPr lang="en-CA" sz="1600" dirty="0">
                <a:latin typeface="Calibri" panose="020F0502020204030204" pitchFamily="34" charset="0"/>
                <a:ea typeface="Calibri" panose="020F0502020204030204" pitchFamily="34" charset="0"/>
                <a:cs typeface="Times New Roman" panose="02020603050405020304" pitchFamily="18" charset="0"/>
              </a:rPr>
              <a:t>Wholistic approach </a:t>
            </a:r>
            <a:r>
              <a:rPr lang="en-CA" sz="16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the client is more than the sum of their parts </a:t>
            </a:r>
          </a:p>
          <a:p>
            <a:pPr>
              <a:buClr>
                <a:schemeClr val="tx2"/>
              </a:buClr>
            </a:pPr>
            <a:r>
              <a:rPr lang="en-CA" sz="16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The client is an open system in relationship to internal and external environmental stressors where the lines of defense and resistance work to protect the basic structure which is common to all. </a:t>
            </a:r>
          </a:p>
          <a:p>
            <a:pPr>
              <a:buClr>
                <a:schemeClr val="tx2"/>
              </a:buClr>
            </a:pPr>
            <a:r>
              <a:rPr lang="en-CA" sz="16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The nurse creates linkages among the client, environment, health, and nursing. </a:t>
            </a:r>
            <a:endParaRPr lang="en-CA" sz="20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0" indent="0">
              <a:buNone/>
            </a:pP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Placeholder 3">
            <a:extLst>
              <a:ext uri="{FF2B5EF4-FFF2-40B4-BE49-F238E27FC236}">
                <a16:creationId xmlns:a16="http://schemas.microsoft.com/office/drawing/2014/main" id="{E2878202-8ED0-C323-467E-AAFC0C8ADD68}"/>
              </a:ext>
            </a:extLst>
          </p:cNvPr>
          <p:cNvSpPr>
            <a:spLocks noGrp="1"/>
          </p:cNvSpPr>
          <p:nvPr>
            <p:ph type="body" sz="half" idx="2"/>
          </p:nvPr>
        </p:nvSpPr>
        <p:spPr>
          <a:xfrm>
            <a:off x="643465" y="3043050"/>
            <a:ext cx="3517567" cy="3064505"/>
          </a:xfrm>
        </p:spPr>
        <p:txBody>
          <a:bodyPr/>
          <a:lstStyle/>
          <a:p>
            <a:endParaRPr lang="en-US" dirty="0"/>
          </a:p>
        </p:txBody>
      </p:sp>
    </p:spTree>
    <p:extLst>
      <p:ext uri="{BB962C8B-B14F-4D97-AF65-F5344CB8AC3E}">
        <p14:creationId xmlns:p14="http://schemas.microsoft.com/office/powerpoint/2010/main" val="3775827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76DEF-AFE9-9254-999F-CA590237BA13}"/>
              </a:ext>
            </a:extLst>
          </p:cNvPr>
          <p:cNvSpPr>
            <a:spLocks noGrp="1"/>
          </p:cNvSpPr>
          <p:nvPr>
            <p:ph type="title"/>
          </p:nvPr>
        </p:nvSpPr>
        <p:spPr>
          <a:xfrm>
            <a:off x="1097280" y="286603"/>
            <a:ext cx="10058400" cy="1450757"/>
          </a:xfrm>
        </p:spPr>
        <p:txBody>
          <a:bodyPr anchor="b">
            <a:normAutofit/>
          </a:bodyPr>
          <a:lstStyle/>
          <a:p>
            <a:r>
              <a:rPr lang="en-US" dirty="0"/>
              <a:t>Concepts </a:t>
            </a:r>
            <a:endParaRPr lang="en-CA" dirty="0"/>
          </a:p>
        </p:txBody>
      </p:sp>
      <p:graphicFrame>
        <p:nvGraphicFramePr>
          <p:cNvPr id="6" name="Content Placeholder 2">
            <a:extLst>
              <a:ext uri="{FF2B5EF4-FFF2-40B4-BE49-F238E27FC236}">
                <a16:creationId xmlns:a16="http://schemas.microsoft.com/office/drawing/2014/main" id="{3E5BFAF3-5F09-862D-6914-12125638A02B}"/>
              </a:ext>
            </a:extLst>
          </p:cNvPr>
          <p:cNvGraphicFramePr>
            <a:graphicFrameLocks noGrp="1"/>
          </p:cNvGraphicFramePr>
          <p:nvPr>
            <p:ph idx="1"/>
            <p:extLst>
              <p:ext uri="{D42A27DB-BD31-4B8C-83A1-F6EECF244321}">
                <p14:modId xmlns:p14="http://schemas.microsoft.com/office/powerpoint/2010/main" val="2388705163"/>
              </p:ext>
            </p:extLst>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5614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73DF2-20CE-4A7F-5F75-F0B68430D498}"/>
              </a:ext>
            </a:extLst>
          </p:cNvPr>
          <p:cNvSpPr>
            <a:spLocks noGrp="1"/>
          </p:cNvSpPr>
          <p:nvPr>
            <p:ph type="title"/>
          </p:nvPr>
        </p:nvSpPr>
        <p:spPr/>
        <p:txBody>
          <a:bodyPr/>
          <a:lstStyle/>
          <a:p>
            <a:r>
              <a:rPr lang="en-US" dirty="0"/>
              <a:t>Assumptions </a:t>
            </a:r>
            <a:endParaRPr lang="en-CA" dirty="0"/>
          </a:p>
        </p:txBody>
      </p:sp>
      <p:sp>
        <p:nvSpPr>
          <p:cNvPr id="3" name="Content Placeholder 2">
            <a:extLst>
              <a:ext uri="{FF2B5EF4-FFF2-40B4-BE49-F238E27FC236}">
                <a16:creationId xmlns:a16="http://schemas.microsoft.com/office/drawing/2014/main" id="{6C047BA6-5393-8D6F-1059-F3807E1DDDC2}"/>
              </a:ext>
            </a:extLst>
          </p:cNvPr>
          <p:cNvSpPr>
            <a:spLocks noGrp="1"/>
          </p:cNvSpPr>
          <p:nvPr>
            <p:ph idx="1"/>
          </p:nvPr>
        </p:nvSpPr>
        <p:spPr/>
        <p:txBody>
          <a:bodyPr/>
          <a:lstStyle/>
          <a:p>
            <a:pPr>
              <a:buClr>
                <a:schemeClr val="accent1">
                  <a:lumMod val="75000"/>
                </a:schemeClr>
              </a:buClr>
              <a:buFont typeface="Arial" panose="020B0604020202020204" pitchFamily="34" charset="0"/>
              <a:buChar char="•"/>
            </a:pPr>
            <a:r>
              <a:rPr lang="en-US" dirty="0"/>
              <a:t> Nursing is concerned with the whole system</a:t>
            </a:r>
          </a:p>
          <a:p>
            <a:pPr>
              <a:buClr>
                <a:schemeClr val="accent1">
                  <a:lumMod val="75000"/>
                </a:schemeClr>
              </a:buClr>
              <a:buFont typeface="Arial" panose="020B0604020202020204" pitchFamily="34" charset="0"/>
              <a:buChar char="•"/>
            </a:pPr>
            <a:r>
              <a:rPr lang="en-US" dirty="0"/>
              <a:t> Responses of stressors are relative to each unique client</a:t>
            </a:r>
          </a:p>
          <a:p>
            <a:pPr>
              <a:buClr>
                <a:schemeClr val="accent1">
                  <a:lumMod val="75000"/>
                </a:schemeClr>
              </a:buClr>
              <a:buFont typeface="Arial" panose="020B0604020202020204" pitchFamily="34" charset="0"/>
              <a:buChar char="•"/>
            </a:pPr>
            <a:r>
              <a:rPr lang="en-US" dirty="0"/>
              <a:t> The nurse works with the client to achieve their optimal wellness </a:t>
            </a:r>
          </a:p>
          <a:p>
            <a:pPr>
              <a:buClr>
                <a:schemeClr val="accent1">
                  <a:lumMod val="75000"/>
                </a:schemeClr>
              </a:buClr>
              <a:buFont typeface="Arial" panose="020B0604020202020204" pitchFamily="34" charset="0"/>
              <a:buChar char="•"/>
            </a:pPr>
            <a:r>
              <a:rPr lang="en-US" dirty="0"/>
              <a:t> Outcomes are dependent the accuracy and comprehensiveness of the assessment</a:t>
            </a:r>
          </a:p>
          <a:p>
            <a:pPr>
              <a:buClr>
                <a:schemeClr val="accent1">
                  <a:lumMod val="75000"/>
                </a:schemeClr>
              </a:buClr>
              <a:buFont typeface="Arial" panose="020B0604020202020204" pitchFamily="34" charset="0"/>
              <a:buChar char="•"/>
            </a:pPr>
            <a:r>
              <a:rPr lang="en-US" dirty="0"/>
              <a:t> Collaborative process between the client and the nurse to guide intervention-as-prevention to retain, attain, and maintain health</a:t>
            </a:r>
          </a:p>
          <a:p>
            <a:pPr>
              <a:buClr>
                <a:schemeClr val="accent1">
                  <a:lumMod val="75000"/>
                </a:schemeClr>
              </a:buClr>
              <a:buFont typeface="Arial" panose="020B0604020202020204" pitchFamily="34" charset="0"/>
              <a:buChar char="•"/>
            </a:pPr>
            <a:r>
              <a:rPr lang="en-US" dirty="0"/>
              <a:t> Operationalization of the nursing process to set goals and evaluate outcomes </a:t>
            </a:r>
          </a:p>
          <a:p>
            <a:pPr marL="0" indent="0">
              <a:buClr>
                <a:schemeClr val="accent1">
                  <a:lumMod val="75000"/>
                </a:schemeClr>
              </a:buClr>
              <a:buNone/>
            </a:pPr>
            <a:endParaRPr lang="en-US" dirty="0"/>
          </a:p>
          <a:p>
            <a:pPr marL="0" indent="0">
              <a:buClr>
                <a:schemeClr val="accent1">
                  <a:lumMod val="75000"/>
                </a:schemeClr>
              </a:buClr>
              <a:buNone/>
            </a:pPr>
            <a:endParaRPr lang="en-CA" dirty="0"/>
          </a:p>
        </p:txBody>
      </p:sp>
    </p:spTree>
    <p:extLst>
      <p:ext uri="{BB962C8B-B14F-4D97-AF65-F5344CB8AC3E}">
        <p14:creationId xmlns:p14="http://schemas.microsoft.com/office/powerpoint/2010/main" val="599727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9562-A155-85E5-8FEE-D076C9A22B5F}"/>
              </a:ext>
            </a:extLst>
          </p:cNvPr>
          <p:cNvSpPr>
            <a:spLocks noGrp="1"/>
          </p:cNvSpPr>
          <p:nvPr>
            <p:ph type="title"/>
          </p:nvPr>
        </p:nvSpPr>
        <p:spPr>
          <a:xfrm>
            <a:off x="643466" y="786383"/>
            <a:ext cx="3517567" cy="2093975"/>
          </a:xfrm>
        </p:spPr>
        <p:txBody>
          <a:bodyPr anchor="b">
            <a:normAutofit/>
          </a:bodyPr>
          <a:lstStyle/>
          <a:p>
            <a:r>
              <a:rPr lang="en-US" dirty="0"/>
              <a:t>Sister Callista Roy</a:t>
            </a:r>
            <a:endParaRPr lang="en-CA" dirty="0"/>
          </a:p>
        </p:txBody>
      </p:sp>
      <p:pic>
        <p:nvPicPr>
          <p:cNvPr id="6" name="Picture 5">
            <a:extLst>
              <a:ext uri="{FF2B5EF4-FFF2-40B4-BE49-F238E27FC236}">
                <a16:creationId xmlns:a16="http://schemas.microsoft.com/office/drawing/2014/main" id="{5D1FDB46-28C0-CB58-F434-E5DEEE8ADCC0}"/>
              </a:ext>
            </a:extLst>
          </p:cNvPr>
          <p:cNvPicPr>
            <a:picLocks noChangeAspect="1"/>
          </p:cNvPicPr>
          <p:nvPr/>
        </p:nvPicPr>
        <p:blipFill>
          <a:blip r:embed="rId2"/>
          <a:stretch>
            <a:fillRect/>
          </a:stretch>
        </p:blipFill>
        <p:spPr>
          <a:xfrm>
            <a:off x="901172" y="3074226"/>
            <a:ext cx="3002151" cy="3002151"/>
          </a:xfrm>
          <a:prstGeom prst="rect">
            <a:avLst/>
          </a:prstGeom>
        </p:spPr>
      </p:pic>
      <p:sp>
        <p:nvSpPr>
          <p:cNvPr id="9" name="Text Placeholder 3">
            <a:extLst>
              <a:ext uri="{FF2B5EF4-FFF2-40B4-BE49-F238E27FC236}">
                <a16:creationId xmlns:a16="http://schemas.microsoft.com/office/drawing/2014/main" id="{C694CB81-E34E-5623-B3CC-AEFE897F2447}"/>
              </a:ext>
            </a:extLst>
          </p:cNvPr>
          <p:cNvSpPr>
            <a:spLocks noGrp="1"/>
          </p:cNvSpPr>
          <p:nvPr>
            <p:ph type="body" sz="half" idx="2"/>
          </p:nvPr>
        </p:nvSpPr>
        <p:spPr>
          <a:xfrm>
            <a:off x="643465" y="3043050"/>
            <a:ext cx="3517567" cy="3064505"/>
          </a:xfrm>
        </p:spPr>
        <p:txBody>
          <a:bodyPr/>
          <a:lstStyle/>
          <a:p>
            <a:endParaRPr lang="en-US" dirty="0"/>
          </a:p>
        </p:txBody>
      </p:sp>
      <p:graphicFrame>
        <p:nvGraphicFramePr>
          <p:cNvPr id="5" name="Content Placeholder 2">
            <a:extLst>
              <a:ext uri="{FF2B5EF4-FFF2-40B4-BE49-F238E27FC236}">
                <a16:creationId xmlns:a16="http://schemas.microsoft.com/office/drawing/2014/main" id="{A0EAA4E8-171E-6CA8-69E9-E5619F5FDDEA}"/>
              </a:ext>
            </a:extLst>
          </p:cNvPr>
          <p:cNvGraphicFramePr>
            <a:graphicFrameLocks noGrp="1"/>
          </p:cNvGraphicFramePr>
          <p:nvPr>
            <p:ph idx="1"/>
            <p:extLst>
              <p:ext uri="{D42A27DB-BD31-4B8C-83A1-F6EECF244321}">
                <p14:modId xmlns:p14="http://schemas.microsoft.com/office/powerpoint/2010/main" val="3746493297"/>
              </p:ext>
            </p:extLst>
          </p:nvPr>
        </p:nvGraphicFramePr>
        <p:xfrm>
          <a:off x="5458984" y="812799"/>
          <a:ext cx="5928344" cy="5294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2771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339B-4E65-64E6-DA7B-18254C2A69DA}"/>
              </a:ext>
            </a:extLst>
          </p:cNvPr>
          <p:cNvSpPr>
            <a:spLocks noGrp="1"/>
          </p:cNvSpPr>
          <p:nvPr>
            <p:ph type="title"/>
          </p:nvPr>
        </p:nvSpPr>
        <p:spPr>
          <a:xfrm>
            <a:off x="643466" y="786383"/>
            <a:ext cx="3517567" cy="2093975"/>
          </a:xfrm>
        </p:spPr>
        <p:txBody>
          <a:bodyPr anchor="b">
            <a:normAutofit/>
          </a:bodyPr>
          <a:lstStyle/>
          <a:p>
            <a:r>
              <a:rPr lang="en-US" dirty="0"/>
              <a:t>Theory Overview</a:t>
            </a:r>
            <a:endParaRPr lang="en-CA" dirty="0"/>
          </a:p>
        </p:txBody>
      </p:sp>
      <p:sp>
        <p:nvSpPr>
          <p:cNvPr id="10" name="Text Placeholder 3">
            <a:extLst>
              <a:ext uri="{FF2B5EF4-FFF2-40B4-BE49-F238E27FC236}">
                <a16:creationId xmlns:a16="http://schemas.microsoft.com/office/drawing/2014/main" id="{B676268C-813F-0BF9-2EA4-E97C66C87C07}"/>
              </a:ext>
            </a:extLst>
          </p:cNvPr>
          <p:cNvSpPr>
            <a:spLocks noGrp="1"/>
          </p:cNvSpPr>
          <p:nvPr>
            <p:ph type="body" sz="half" idx="2"/>
          </p:nvPr>
        </p:nvSpPr>
        <p:spPr>
          <a:xfrm>
            <a:off x="643465" y="3043050"/>
            <a:ext cx="3517567" cy="3064505"/>
          </a:xfrm>
        </p:spPr>
        <p:txBody>
          <a:bodyPr/>
          <a:lstStyle/>
          <a:p>
            <a:endParaRPr lang="en-US"/>
          </a:p>
        </p:txBody>
      </p:sp>
      <p:graphicFrame>
        <p:nvGraphicFramePr>
          <p:cNvPr id="6" name="Content Placeholder 2">
            <a:extLst>
              <a:ext uri="{FF2B5EF4-FFF2-40B4-BE49-F238E27FC236}">
                <a16:creationId xmlns:a16="http://schemas.microsoft.com/office/drawing/2014/main" id="{26FB25E3-C89B-86A0-C85D-4D69DFD488B4}"/>
              </a:ext>
            </a:extLst>
          </p:cNvPr>
          <p:cNvGraphicFramePr>
            <a:graphicFrameLocks noGrp="1"/>
          </p:cNvGraphicFramePr>
          <p:nvPr>
            <p:ph idx="1"/>
            <p:extLst>
              <p:ext uri="{D42A27DB-BD31-4B8C-83A1-F6EECF244321}">
                <p14:modId xmlns:p14="http://schemas.microsoft.com/office/powerpoint/2010/main" val="3347230088"/>
              </p:ext>
            </p:extLst>
          </p:nvPr>
        </p:nvGraphicFramePr>
        <p:xfrm>
          <a:off x="5458984" y="812799"/>
          <a:ext cx="5928344" cy="5294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A black and white photo of tree Rings">
            <a:extLst>
              <a:ext uri="{FF2B5EF4-FFF2-40B4-BE49-F238E27FC236}">
                <a16:creationId xmlns:a16="http://schemas.microsoft.com/office/drawing/2014/main" id="{75806E2E-8201-D3F0-2556-BA8165565C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465" y="3355759"/>
            <a:ext cx="3521247" cy="2350363"/>
          </a:xfrm>
          <a:prstGeom prst="rect">
            <a:avLst/>
          </a:prstGeom>
        </p:spPr>
      </p:pic>
    </p:spTree>
    <p:extLst>
      <p:ext uri="{BB962C8B-B14F-4D97-AF65-F5344CB8AC3E}">
        <p14:creationId xmlns:p14="http://schemas.microsoft.com/office/powerpoint/2010/main" val="1910562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38C05-695A-EF68-E7DE-748DB18BF031}"/>
              </a:ext>
            </a:extLst>
          </p:cNvPr>
          <p:cNvSpPr>
            <a:spLocks noGrp="1"/>
          </p:cNvSpPr>
          <p:nvPr>
            <p:ph type="title"/>
          </p:nvPr>
        </p:nvSpPr>
        <p:spPr>
          <a:xfrm>
            <a:off x="1097280" y="286603"/>
            <a:ext cx="10058400" cy="1450757"/>
          </a:xfrm>
        </p:spPr>
        <p:txBody>
          <a:bodyPr anchor="b">
            <a:normAutofit/>
          </a:bodyPr>
          <a:lstStyle/>
          <a:p>
            <a:r>
              <a:rPr lang="en-US" dirty="0"/>
              <a:t>Concepts </a:t>
            </a:r>
            <a:endParaRPr lang="en-CA" dirty="0"/>
          </a:p>
        </p:txBody>
      </p:sp>
      <p:graphicFrame>
        <p:nvGraphicFramePr>
          <p:cNvPr id="6" name="Content Placeholder 2">
            <a:extLst>
              <a:ext uri="{FF2B5EF4-FFF2-40B4-BE49-F238E27FC236}">
                <a16:creationId xmlns:a16="http://schemas.microsoft.com/office/drawing/2014/main" id="{8E458172-7115-5A9F-55EE-3761C29ECE7A}"/>
              </a:ext>
            </a:extLst>
          </p:cNvPr>
          <p:cNvGraphicFramePr>
            <a:graphicFrameLocks noGrp="1"/>
          </p:cNvGraphicFramePr>
          <p:nvPr>
            <p:ph idx="1"/>
            <p:extLst>
              <p:ext uri="{D42A27DB-BD31-4B8C-83A1-F6EECF244321}">
                <p14:modId xmlns:p14="http://schemas.microsoft.com/office/powerpoint/2010/main" val="3977691586"/>
              </p:ext>
            </p:extLst>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1358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5FAB0-4089-DEB5-8517-8E16F9DC3164}"/>
              </a:ext>
            </a:extLst>
          </p:cNvPr>
          <p:cNvSpPr>
            <a:spLocks noGrp="1"/>
          </p:cNvSpPr>
          <p:nvPr>
            <p:ph type="title"/>
          </p:nvPr>
        </p:nvSpPr>
        <p:spPr>
          <a:xfrm>
            <a:off x="643466" y="786383"/>
            <a:ext cx="3517567" cy="2093975"/>
          </a:xfrm>
        </p:spPr>
        <p:txBody>
          <a:bodyPr anchor="b">
            <a:normAutofit/>
          </a:bodyPr>
          <a:lstStyle/>
          <a:p>
            <a:r>
              <a:rPr lang="en-US" dirty="0"/>
              <a:t>Assumptions </a:t>
            </a:r>
            <a:endParaRPr lang="en-CA" dirty="0"/>
          </a:p>
        </p:txBody>
      </p:sp>
      <p:sp>
        <p:nvSpPr>
          <p:cNvPr id="9" name="Text Placeholder 3">
            <a:extLst>
              <a:ext uri="{FF2B5EF4-FFF2-40B4-BE49-F238E27FC236}">
                <a16:creationId xmlns:a16="http://schemas.microsoft.com/office/drawing/2014/main" id="{2FC08027-024C-81E2-3EF6-EEDDE0BBE963}"/>
              </a:ext>
            </a:extLst>
          </p:cNvPr>
          <p:cNvSpPr>
            <a:spLocks noGrp="1"/>
          </p:cNvSpPr>
          <p:nvPr>
            <p:ph type="body" sz="half" idx="2"/>
          </p:nvPr>
        </p:nvSpPr>
        <p:spPr>
          <a:xfrm>
            <a:off x="643465" y="3043050"/>
            <a:ext cx="3517567" cy="3064505"/>
          </a:xfrm>
        </p:spPr>
        <p:txBody>
          <a:bodyPr/>
          <a:lstStyle/>
          <a:p>
            <a:endParaRPr lang="en-US"/>
          </a:p>
        </p:txBody>
      </p:sp>
      <p:graphicFrame>
        <p:nvGraphicFramePr>
          <p:cNvPr id="5" name="Content Placeholder 2">
            <a:extLst>
              <a:ext uri="{FF2B5EF4-FFF2-40B4-BE49-F238E27FC236}">
                <a16:creationId xmlns:a16="http://schemas.microsoft.com/office/drawing/2014/main" id="{B926CD9F-266E-30D1-4E69-E8082C8DAFA8}"/>
              </a:ext>
            </a:extLst>
          </p:cNvPr>
          <p:cNvGraphicFramePr>
            <a:graphicFrameLocks noGrp="1"/>
          </p:cNvGraphicFramePr>
          <p:nvPr>
            <p:ph idx="1"/>
            <p:extLst>
              <p:ext uri="{D42A27DB-BD31-4B8C-83A1-F6EECF244321}">
                <p14:modId xmlns:p14="http://schemas.microsoft.com/office/powerpoint/2010/main" val="1748015349"/>
              </p:ext>
            </p:extLst>
          </p:nvPr>
        </p:nvGraphicFramePr>
        <p:xfrm>
          <a:off x="5458984" y="812799"/>
          <a:ext cx="5928344" cy="5294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1153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3014A-C242-5867-A4F2-79B70E394576}"/>
              </a:ext>
            </a:extLst>
          </p:cNvPr>
          <p:cNvSpPr>
            <a:spLocks noGrp="1"/>
          </p:cNvSpPr>
          <p:nvPr>
            <p:ph type="title"/>
          </p:nvPr>
        </p:nvSpPr>
        <p:spPr>
          <a:xfrm>
            <a:off x="643466" y="469144"/>
            <a:ext cx="3517567" cy="687310"/>
          </a:xfrm>
        </p:spPr>
        <p:txBody>
          <a:bodyPr anchor="b">
            <a:normAutofit/>
          </a:bodyPr>
          <a:lstStyle/>
          <a:p>
            <a:r>
              <a:rPr lang="en-US" dirty="0"/>
              <a:t>Comparisons</a:t>
            </a:r>
            <a:endParaRPr lang="en-CA" dirty="0"/>
          </a:p>
        </p:txBody>
      </p:sp>
      <p:pic>
        <p:nvPicPr>
          <p:cNvPr id="6" name="Picture 5" descr="Hands holding an apple and an orange">
            <a:extLst>
              <a:ext uri="{FF2B5EF4-FFF2-40B4-BE49-F238E27FC236}">
                <a16:creationId xmlns:a16="http://schemas.microsoft.com/office/drawing/2014/main" id="{203B8122-D425-BF98-6789-20C2DC277179}"/>
              </a:ext>
            </a:extLst>
          </p:cNvPr>
          <p:cNvPicPr>
            <a:picLocks noChangeAspect="1"/>
          </p:cNvPicPr>
          <p:nvPr/>
        </p:nvPicPr>
        <p:blipFill rotWithShape="1">
          <a:blip r:embed="rId2">
            <a:extLst>
              <a:ext uri="{28A0092B-C50C-407E-A947-70E740481C1C}">
                <a14:useLocalDpi xmlns:a14="http://schemas.microsoft.com/office/drawing/2010/main" val="0"/>
              </a:ext>
            </a:extLst>
          </a:blip>
          <a:srcRect l="1057" r="24765" b="-1"/>
          <a:stretch/>
        </p:blipFill>
        <p:spPr>
          <a:xfrm>
            <a:off x="5458984" y="812799"/>
            <a:ext cx="5928344" cy="5294757"/>
          </a:xfrm>
          <a:prstGeom prst="rect">
            <a:avLst/>
          </a:prstGeom>
          <a:noFill/>
        </p:spPr>
      </p:pic>
      <p:sp>
        <p:nvSpPr>
          <p:cNvPr id="3" name="Content Placeholder 2">
            <a:extLst>
              <a:ext uri="{FF2B5EF4-FFF2-40B4-BE49-F238E27FC236}">
                <a16:creationId xmlns:a16="http://schemas.microsoft.com/office/drawing/2014/main" id="{A934875F-A39F-BCC3-D75B-D0830AE094BD}"/>
              </a:ext>
            </a:extLst>
          </p:cNvPr>
          <p:cNvSpPr>
            <a:spLocks noGrp="1"/>
          </p:cNvSpPr>
          <p:nvPr>
            <p:ph type="body" sz="half" idx="2"/>
          </p:nvPr>
        </p:nvSpPr>
        <p:spPr>
          <a:xfrm>
            <a:off x="643466" y="1267517"/>
            <a:ext cx="3517567" cy="2762946"/>
          </a:xfrm>
        </p:spPr>
        <p:txBody>
          <a:bodyPr>
            <a:normAutofit/>
          </a:bodyPr>
          <a:lstStyle/>
          <a:p>
            <a:pPr marL="0" indent="0">
              <a:lnSpc>
                <a:spcPct val="100000"/>
              </a:lnSpc>
              <a:buNone/>
            </a:pPr>
            <a:r>
              <a:rPr lang="en-US" sz="1100" dirty="0"/>
              <a:t>Both view the client holistically in constant interaction with their internal and external environments. </a:t>
            </a:r>
          </a:p>
          <a:p>
            <a:pPr marL="0" indent="0">
              <a:lnSpc>
                <a:spcPct val="100000"/>
              </a:lnSpc>
              <a:buNone/>
            </a:pPr>
            <a:r>
              <a:rPr lang="en-US" sz="1100" dirty="0"/>
              <a:t>Both utilize information gained from assessment to guide nursing interventions facilitated by the nursing process</a:t>
            </a:r>
          </a:p>
          <a:p>
            <a:pPr marL="0" indent="0">
              <a:lnSpc>
                <a:spcPct val="100000"/>
              </a:lnSpc>
              <a:buNone/>
            </a:pPr>
            <a:r>
              <a:rPr lang="en-US" sz="1100" dirty="0"/>
              <a:t>Both theories can be applied broadly to individuals, groups, communities and society</a:t>
            </a:r>
          </a:p>
          <a:p>
            <a:pPr marL="0" indent="0">
              <a:lnSpc>
                <a:spcPct val="100000"/>
              </a:lnSpc>
              <a:buNone/>
            </a:pPr>
            <a:r>
              <a:rPr lang="en-US" sz="1100" dirty="0"/>
              <a:t>Health is seen on a continuum – when needs are met, optimal system stability/adaptation occur, when needs are not met, illness or death may result</a:t>
            </a:r>
          </a:p>
          <a:p>
            <a:pPr marL="0" indent="0">
              <a:lnSpc>
                <a:spcPct val="100000"/>
              </a:lnSpc>
              <a:buNone/>
            </a:pPr>
            <a:r>
              <a:rPr lang="en-US" sz="1100" dirty="0"/>
              <a:t>Both have broad applicability in many practice settings. </a:t>
            </a:r>
          </a:p>
          <a:p>
            <a:pPr marL="0" indent="0">
              <a:lnSpc>
                <a:spcPct val="100000"/>
              </a:lnSpc>
              <a:buNone/>
            </a:pPr>
            <a:endParaRPr lang="en-CA" sz="1100" dirty="0"/>
          </a:p>
        </p:txBody>
      </p:sp>
      <p:sp>
        <p:nvSpPr>
          <p:cNvPr id="7" name="TextBox 6">
            <a:extLst>
              <a:ext uri="{FF2B5EF4-FFF2-40B4-BE49-F238E27FC236}">
                <a16:creationId xmlns:a16="http://schemas.microsoft.com/office/drawing/2014/main" id="{D5AABCA8-A4B7-0F2A-E1EC-A025C3DC3B52}"/>
              </a:ext>
            </a:extLst>
          </p:cNvPr>
          <p:cNvSpPr txBox="1"/>
          <p:nvPr/>
        </p:nvSpPr>
        <p:spPr>
          <a:xfrm>
            <a:off x="570307" y="4215128"/>
            <a:ext cx="3663883" cy="646331"/>
          </a:xfrm>
          <a:prstGeom prst="rect">
            <a:avLst/>
          </a:prstGeom>
          <a:noFill/>
        </p:spPr>
        <p:txBody>
          <a:bodyPr wrap="square" rtlCol="0">
            <a:spAutoFit/>
          </a:bodyPr>
          <a:lstStyle/>
          <a:p>
            <a:pPr algn="ctr"/>
            <a:r>
              <a:rPr lang="en-US" sz="3600" dirty="0">
                <a:solidFill>
                  <a:schemeClr val="bg1"/>
                </a:solidFill>
                <a:latin typeface="+mj-lt"/>
              </a:rPr>
              <a:t>Contrasts</a:t>
            </a:r>
            <a:r>
              <a:rPr lang="en-US" dirty="0">
                <a:solidFill>
                  <a:schemeClr val="bg1"/>
                </a:solidFill>
                <a:latin typeface="+mj-lt"/>
              </a:rPr>
              <a:t> </a:t>
            </a:r>
            <a:endParaRPr lang="en-CA" dirty="0">
              <a:solidFill>
                <a:schemeClr val="bg1"/>
              </a:solidFill>
              <a:latin typeface="+mj-lt"/>
            </a:endParaRPr>
          </a:p>
        </p:txBody>
      </p:sp>
      <p:sp>
        <p:nvSpPr>
          <p:cNvPr id="10" name="TextBox 9">
            <a:extLst>
              <a:ext uri="{FF2B5EF4-FFF2-40B4-BE49-F238E27FC236}">
                <a16:creationId xmlns:a16="http://schemas.microsoft.com/office/drawing/2014/main" id="{2AC6A606-3564-388A-67A2-924DE53ADDD9}"/>
              </a:ext>
            </a:extLst>
          </p:cNvPr>
          <p:cNvSpPr txBox="1"/>
          <p:nvPr/>
        </p:nvSpPr>
        <p:spPr>
          <a:xfrm>
            <a:off x="435006" y="5095783"/>
            <a:ext cx="3726027" cy="1374992"/>
          </a:xfrm>
          <a:prstGeom prst="rect">
            <a:avLst/>
          </a:prstGeom>
          <a:noFill/>
        </p:spPr>
        <p:txBody>
          <a:bodyPr wrap="square" rtlCol="0">
            <a:spAutoFit/>
          </a:bodyPr>
          <a:lstStyle/>
          <a:p>
            <a:pPr marL="91440" marR="0" lvl="0" indent="-91440" algn="l" defTabSz="914400" rtl="0" eaLnBrk="1" fontAlgn="auto" latinLnBrk="0" hangingPunct="1">
              <a:lnSpc>
                <a:spcPct val="110000"/>
              </a:lnSpc>
              <a:spcBef>
                <a:spcPts val="1200"/>
              </a:spcBef>
              <a:spcAft>
                <a:spcPts val="200"/>
              </a:spcAft>
              <a:buClr>
                <a:srgbClr val="9BA8B7"/>
              </a:buClr>
              <a:buSzPct val="100000"/>
              <a:buFont typeface="Calibri" panose="020F0502020204030204" pitchFamily="34" charset="0"/>
              <a:buChar char=" "/>
              <a:tabLst/>
              <a:defRPr/>
            </a:pPr>
            <a:r>
              <a:rPr kumimoji="0" lang="en-US" sz="1100" b="0" i="0" u="none" strike="noStrike" kern="1200" cap="none" spc="0" normalizeH="0" baseline="0" noProof="0" dirty="0">
                <a:ln>
                  <a:noFill/>
                </a:ln>
                <a:solidFill>
                  <a:schemeClr val="bg1"/>
                </a:solidFill>
                <a:effectLst/>
                <a:uLnTx/>
                <a:uFillTx/>
                <a:ea typeface="+mn-ea"/>
                <a:cs typeface="+mn-cs"/>
              </a:rPr>
              <a:t>Neuman's theory is focused on strengthening reactions to stress through 3 levels </a:t>
            </a:r>
            <a:r>
              <a:rPr lang="en-US" sz="1100" dirty="0">
                <a:solidFill>
                  <a:schemeClr val="bg1"/>
                </a:solidFill>
              </a:rPr>
              <a:t>of nursing intervention (primary, secondary, and tertiary) to assist the client to retain, attain, or maintain health.</a:t>
            </a:r>
            <a:endParaRPr kumimoji="0" lang="en-US" sz="1100" b="0" i="0" u="none" strike="noStrike" kern="1200" cap="none" spc="0" normalizeH="0" baseline="0" noProof="0" dirty="0">
              <a:ln>
                <a:noFill/>
              </a:ln>
              <a:solidFill>
                <a:schemeClr val="bg1"/>
              </a:solidFill>
              <a:effectLst/>
              <a:uLnTx/>
              <a:uFillTx/>
              <a:ea typeface="+mn-ea"/>
              <a:cs typeface="+mn-cs"/>
            </a:endParaRPr>
          </a:p>
          <a:p>
            <a:pPr marL="91440" marR="0" lvl="0" indent="-91440" algn="l" defTabSz="914400" rtl="0" eaLnBrk="1" fontAlgn="auto" latinLnBrk="0" hangingPunct="1">
              <a:lnSpc>
                <a:spcPct val="110000"/>
              </a:lnSpc>
              <a:spcBef>
                <a:spcPts val="1200"/>
              </a:spcBef>
              <a:spcAft>
                <a:spcPts val="200"/>
              </a:spcAft>
              <a:buClr>
                <a:srgbClr val="9BA8B7"/>
              </a:buClr>
              <a:buSzPct val="100000"/>
              <a:buFont typeface="Calibri" panose="020F0502020204030204" pitchFamily="34" charset="0"/>
              <a:buChar char=" "/>
              <a:tabLst/>
              <a:defRPr/>
            </a:pPr>
            <a:r>
              <a:rPr kumimoji="0" lang="en-US" sz="1100" b="0" i="0" u="none" strike="noStrike" kern="1200" cap="none" spc="0" normalizeH="0" baseline="0" noProof="0" dirty="0">
                <a:ln>
                  <a:noFill/>
                </a:ln>
                <a:solidFill>
                  <a:schemeClr val="bg1"/>
                </a:solidFill>
                <a:effectLst/>
                <a:uLnTx/>
                <a:uFillTx/>
                <a:ea typeface="+mn-ea"/>
                <a:cs typeface="+mn-cs"/>
              </a:rPr>
              <a:t>Roy’s theory is concerned with client adaption to an external stimulus which allows the client to cope. </a:t>
            </a:r>
            <a:endParaRPr kumimoji="0" lang="en-CA" sz="1100" b="0" i="0" u="none" strike="noStrike" kern="1200" cap="none" spc="0" normalizeH="0" baseline="0" noProof="0" dirty="0">
              <a:ln>
                <a:noFill/>
              </a:ln>
              <a:solidFill>
                <a:schemeClr val="bg1"/>
              </a:solidFill>
              <a:effectLst/>
              <a:uLnTx/>
              <a:uFillTx/>
              <a:ea typeface="+mn-ea"/>
              <a:cs typeface="+mn-cs"/>
            </a:endParaRPr>
          </a:p>
        </p:txBody>
      </p:sp>
    </p:spTree>
    <p:extLst>
      <p:ext uri="{BB962C8B-B14F-4D97-AF65-F5344CB8AC3E}">
        <p14:creationId xmlns:p14="http://schemas.microsoft.com/office/powerpoint/2010/main" val="1195209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6C40E-0C9B-A4A4-614F-BDFAA460DD37}"/>
              </a:ext>
            </a:extLst>
          </p:cNvPr>
          <p:cNvSpPr>
            <a:spLocks noGrp="1"/>
          </p:cNvSpPr>
          <p:nvPr>
            <p:ph type="title"/>
          </p:nvPr>
        </p:nvSpPr>
        <p:spPr>
          <a:xfrm>
            <a:off x="1097280" y="758952"/>
            <a:ext cx="10058400" cy="3566160"/>
          </a:xfrm>
        </p:spPr>
        <p:txBody>
          <a:bodyPr anchor="b">
            <a:normAutofit/>
          </a:bodyPr>
          <a:lstStyle/>
          <a:p>
            <a:r>
              <a:rPr lang="en-US" dirty="0"/>
              <a:t>Practice Scenario </a:t>
            </a:r>
            <a:endParaRPr lang="en-CA" dirty="0"/>
          </a:p>
        </p:txBody>
      </p:sp>
      <p:sp>
        <p:nvSpPr>
          <p:cNvPr id="3" name="Content Placeholder 2">
            <a:extLst>
              <a:ext uri="{FF2B5EF4-FFF2-40B4-BE49-F238E27FC236}">
                <a16:creationId xmlns:a16="http://schemas.microsoft.com/office/drawing/2014/main" id="{E23E5CC9-BE8F-6575-8C41-EB8B3D1690FF}"/>
              </a:ext>
            </a:extLst>
          </p:cNvPr>
          <p:cNvSpPr>
            <a:spLocks noGrp="1"/>
          </p:cNvSpPr>
          <p:nvPr>
            <p:ph type="body" idx="1"/>
          </p:nvPr>
        </p:nvSpPr>
        <p:spPr>
          <a:xfrm>
            <a:off x="1097280" y="4663440"/>
            <a:ext cx="10058400" cy="1143000"/>
          </a:xfrm>
        </p:spPr>
        <p:txBody>
          <a:bodyPr anchor="t">
            <a:normAutofit/>
          </a:bodyPr>
          <a:lstStyle/>
          <a:p>
            <a:pPr>
              <a:lnSpc>
                <a:spcPct val="100000"/>
              </a:lnSpc>
            </a:pPr>
            <a:r>
              <a:rPr kumimoji="0" lang="en-US" sz="1700" b="0" i="0" u="none" strike="noStrike" kern="1200" cap="none" spc="0" normalizeH="0" baseline="0" noProof="0" dirty="0">
                <a:ln>
                  <a:noFill/>
                </a:ln>
                <a:effectLst/>
                <a:uLnTx/>
                <a:uFillTx/>
              </a:rPr>
              <a:t>Grade 8 teacher identified poor student coping skills related to stress in the classroom due to return to in-person learning and struggles academically as a result of previous online learning. The teacher also identified several students within the group who may be experiencing higher levels of difficulty coping demonstrated by body image concerns and not eating enough to nutritionally maintain health.</a:t>
            </a:r>
            <a:endParaRPr lang="en-CA" sz="1700" dirty="0"/>
          </a:p>
        </p:txBody>
      </p:sp>
    </p:spTree>
    <p:extLst>
      <p:ext uri="{BB962C8B-B14F-4D97-AF65-F5344CB8AC3E}">
        <p14:creationId xmlns:p14="http://schemas.microsoft.com/office/powerpoint/2010/main" val="3084379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2DF36-5E81-11AC-33FE-001B5D54DEC1}"/>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i="0" kern="1200" spc="-50" baseline="0" dirty="0">
                <a:latin typeface="+mj-lt"/>
                <a:ea typeface="+mj-ea"/>
                <a:cs typeface="+mj-cs"/>
              </a:rPr>
              <a:t>Practice Scenario Responses Neuman Systems Model</a:t>
            </a:r>
          </a:p>
        </p:txBody>
      </p:sp>
      <p:sp>
        <p:nvSpPr>
          <p:cNvPr id="3" name="Content Placeholder 2">
            <a:extLst>
              <a:ext uri="{FF2B5EF4-FFF2-40B4-BE49-F238E27FC236}">
                <a16:creationId xmlns:a16="http://schemas.microsoft.com/office/drawing/2014/main" id="{D33ADD98-C953-EF7D-D40A-7594C81124E3}"/>
              </a:ext>
            </a:extLst>
          </p:cNvPr>
          <p:cNvSpPr>
            <a:spLocks noGrp="1"/>
          </p:cNvSpPr>
          <p:nvPr>
            <p:ph sz="half" idx="1"/>
          </p:nvPr>
        </p:nvSpPr>
        <p:spPr>
          <a:xfrm>
            <a:off x="1097280" y="2120900"/>
            <a:ext cx="4639736" cy="3748193"/>
          </a:xfrm>
        </p:spPr>
        <p:txBody>
          <a:bodyPr vert="horz" lIns="0" tIns="45720" rIns="0" bIns="45720" rtlCol="0">
            <a:normAutofit fontScale="92500" lnSpcReduction="10000"/>
          </a:bodyPr>
          <a:lstStyle/>
          <a:p>
            <a:pPr marR="0" lvl="0" fontAlgn="auto">
              <a:lnSpc>
                <a:spcPct val="100000"/>
              </a:lnSpc>
              <a:spcBef>
                <a:spcPts val="1200"/>
              </a:spcBef>
              <a:spcAft>
                <a:spcPts val="0"/>
              </a:spcAft>
              <a:buClr>
                <a:srgbClr val="A9A57C"/>
              </a:buClr>
              <a:buSzTx/>
              <a:buFont typeface="Arial" panose="020B0604020202020204" pitchFamily="34" charset="0"/>
              <a:buChar char="•"/>
              <a:tabLst/>
              <a:defRPr/>
            </a:pPr>
            <a:r>
              <a:rPr kumimoji="0" lang="en-US" sz="1400" b="0" i="0" u="none" strike="noStrike" cap="none" spc="0" normalizeH="0" baseline="0" noProof="0" dirty="0">
                <a:ln>
                  <a:noFill/>
                </a:ln>
                <a:effectLst/>
                <a:uLnTx/>
                <a:uFillTx/>
              </a:rPr>
              <a:t>Group variables identified: psychological, physiological, and developmental  </a:t>
            </a:r>
          </a:p>
          <a:p>
            <a:pPr marR="0" lvl="0" fontAlgn="auto">
              <a:lnSpc>
                <a:spcPct val="100000"/>
              </a:lnSpc>
              <a:spcBef>
                <a:spcPts val="1200"/>
              </a:spcBef>
              <a:spcAft>
                <a:spcPts val="0"/>
              </a:spcAft>
              <a:buClr>
                <a:srgbClr val="A9A57C"/>
              </a:buClr>
              <a:buSzTx/>
              <a:buFont typeface="Arial" panose="020B0604020202020204" pitchFamily="34" charset="0"/>
              <a:buChar char="•"/>
              <a:tabLst/>
              <a:defRPr/>
            </a:pPr>
            <a:r>
              <a:rPr kumimoji="0" lang="en-US" sz="1400" b="0" i="0" u="none" strike="noStrike" cap="none" spc="0" normalizeH="0" baseline="0" noProof="0" dirty="0">
                <a:ln>
                  <a:noFill/>
                </a:ln>
                <a:effectLst/>
                <a:uLnTx/>
                <a:uFillTx/>
              </a:rPr>
              <a:t>Internal environment: students are not adjusting well to return to in-person schooling but have expressed to their teacher they want to do well in school as they are going into high school next year.</a:t>
            </a:r>
          </a:p>
          <a:p>
            <a:pPr marR="0" lvl="0" fontAlgn="auto">
              <a:lnSpc>
                <a:spcPct val="100000"/>
              </a:lnSpc>
              <a:spcBef>
                <a:spcPts val="1200"/>
              </a:spcBef>
              <a:spcAft>
                <a:spcPts val="0"/>
              </a:spcAft>
              <a:buClr>
                <a:srgbClr val="A9A57C"/>
              </a:buClr>
              <a:buSzTx/>
              <a:buFont typeface="Arial" panose="020B0604020202020204" pitchFamily="34" charset="0"/>
              <a:buChar char="•"/>
              <a:tabLst/>
              <a:defRPr/>
            </a:pPr>
            <a:r>
              <a:rPr kumimoji="0" lang="en-US" sz="1400" b="0" i="0" u="none" strike="noStrike" cap="none" spc="0" normalizeH="0" baseline="0" noProof="0" dirty="0">
                <a:ln>
                  <a:noFill/>
                </a:ln>
                <a:effectLst/>
                <a:uLnTx/>
                <a:uFillTx/>
              </a:rPr>
              <a:t>External environment – the students have school staff who are supportive and concerned for them and want to see them succeed. </a:t>
            </a:r>
          </a:p>
          <a:p>
            <a:pPr marR="0" lvl="0" fontAlgn="auto">
              <a:lnSpc>
                <a:spcPct val="100000"/>
              </a:lnSpc>
              <a:spcBef>
                <a:spcPts val="1200"/>
              </a:spcBef>
              <a:spcAft>
                <a:spcPts val="0"/>
              </a:spcAft>
              <a:buClr>
                <a:srgbClr val="A9A57C"/>
              </a:buClr>
              <a:buSzTx/>
              <a:buFont typeface="Arial" panose="020B0604020202020204" pitchFamily="34" charset="0"/>
              <a:buChar char="•"/>
              <a:tabLst/>
              <a:defRPr/>
            </a:pPr>
            <a:r>
              <a:rPr kumimoji="0" lang="en-US" sz="1400" b="0" i="0" u="none" strike="noStrike" cap="none" spc="0" normalizeH="0" baseline="0" noProof="0" dirty="0">
                <a:ln>
                  <a:noFill/>
                </a:ln>
                <a:effectLst/>
                <a:uLnTx/>
                <a:uFillTx/>
              </a:rPr>
              <a:t>Created environment: the client (individuals within the group) can alter their created environment by learning coping mechanisms that can assist them in perceiving stressors differently and as manageable.  </a:t>
            </a:r>
          </a:p>
          <a:p>
            <a:pPr marR="0" lvl="0" fontAlgn="auto">
              <a:lnSpc>
                <a:spcPct val="100000"/>
              </a:lnSpc>
              <a:spcBef>
                <a:spcPts val="1200"/>
              </a:spcBef>
              <a:spcAft>
                <a:spcPts val="0"/>
              </a:spcAft>
              <a:buClr>
                <a:srgbClr val="A9A57C"/>
              </a:buClr>
              <a:buSzTx/>
              <a:buFont typeface="Arial" panose="020B0604020202020204" pitchFamily="34" charset="0"/>
              <a:buChar char="•"/>
              <a:tabLst/>
              <a:defRPr/>
            </a:pPr>
            <a:r>
              <a:rPr lang="en-US" sz="1400" dirty="0"/>
              <a:t>G</a:t>
            </a:r>
            <a:r>
              <a:rPr kumimoji="0" lang="en-US" sz="1400" i="0" u="none" strike="noStrike" cap="none" spc="0" normalizeH="0" baseline="0" noProof="0" dirty="0" err="1">
                <a:ln>
                  <a:noFill/>
                </a:ln>
                <a:effectLst/>
                <a:uLnTx/>
                <a:uFillTx/>
              </a:rPr>
              <a:t>roup</a:t>
            </a:r>
            <a:r>
              <a:rPr kumimoji="0" lang="en-US" sz="1400" i="0" u="none" strike="noStrike" cap="none" spc="0" normalizeH="0" baseline="0" noProof="0" dirty="0">
                <a:ln>
                  <a:noFill/>
                </a:ln>
                <a:effectLst/>
                <a:uLnTx/>
                <a:uFillTx/>
              </a:rPr>
              <a:t> assessment with the teacher to determine mutually agreed upon interventions to retain, maintain, and attain wellness</a:t>
            </a:r>
          </a:p>
          <a:p>
            <a:pPr marL="182880" marR="0" lvl="0" indent="-182880" fontAlgn="auto">
              <a:lnSpc>
                <a:spcPct val="100000"/>
              </a:lnSpc>
              <a:spcBef>
                <a:spcPts val="1200"/>
              </a:spcBef>
              <a:spcAft>
                <a:spcPts val="0"/>
              </a:spcAft>
              <a:buClr>
                <a:srgbClr val="A9A57C"/>
              </a:buClr>
              <a:buSzTx/>
              <a:buFont typeface="Calibri" panose="020F0502020204030204" pitchFamily="34" charset="0"/>
              <a:buChar char=""/>
              <a:tabLst/>
              <a:defRPr/>
            </a:pPr>
            <a:endParaRPr kumimoji="0" lang="en-US" sz="1200" i="0" u="none" strike="noStrike" cap="none" spc="0" normalizeH="0" baseline="0" noProof="0" dirty="0">
              <a:ln>
                <a:noFill/>
              </a:ln>
              <a:effectLst/>
              <a:uLnTx/>
              <a:uFillTx/>
            </a:endParaRPr>
          </a:p>
          <a:p>
            <a:pPr>
              <a:lnSpc>
                <a:spcPct val="100000"/>
              </a:lnSpc>
            </a:pPr>
            <a:endParaRPr lang="en-US" sz="1200" dirty="0"/>
          </a:p>
        </p:txBody>
      </p:sp>
      <p:sp>
        <p:nvSpPr>
          <p:cNvPr id="7" name="TextBox 6">
            <a:extLst>
              <a:ext uri="{FF2B5EF4-FFF2-40B4-BE49-F238E27FC236}">
                <a16:creationId xmlns:a16="http://schemas.microsoft.com/office/drawing/2014/main" id="{6DC6B06D-E79A-83C8-5512-B37F4B9626A2}"/>
              </a:ext>
            </a:extLst>
          </p:cNvPr>
          <p:cNvSpPr txBox="1"/>
          <p:nvPr/>
        </p:nvSpPr>
        <p:spPr>
          <a:xfrm>
            <a:off x="6515944" y="2120900"/>
            <a:ext cx="4639736" cy="3748194"/>
          </a:xfrm>
          <a:prstGeom prst="rect">
            <a:avLst/>
          </a:prstGeom>
        </p:spPr>
        <p:txBody>
          <a:bodyPr vert="horz" lIns="0" tIns="45720" rIns="0" bIns="45720" rtlCol="0">
            <a:normAutofit lnSpcReduction="10000"/>
          </a:bodyPr>
          <a:lstStyle/>
          <a:p>
            <a:pPr marL="0" marR="0" lvl="0" indent="0" fontAlgn="auto">
              <a:lnSpc>
                <a:spcPct val="90000"/>
              </a:lnSpc>
              <a:spcBef>
                <a:spcPts val="1200"/>
              </a:spcBef>
              <a:spcAft>
                <a:spcPts val="0"/>
              </a:spcAft>
              <a:buClr>
                <a:srgbClr val="A9A57C"/>
              </a:buClr>
              <a:buSzTx/>
              <a:buFont typeface="Calibri" panose="020F0502020204030204" pitchFamily="34" charset="0"/>
              <a:buNone/>
              <a:tabLst/>
              <a:defRPr/>
            </a:pPr>
            <a:r>
              <a:rPr kumimoji="0" lang="en-US" sz="1600" b="1" i="0" u="none" strike="noStrike" cap="none" spc="0" normalizeH="0" baseline="0" noProof="0" dirty="0">
                <a:ln>
                  <a:noFill/>
                </a:ln>
                <a:solidFill>
                  <a:schemeClr val="tx1">
                    <a:lumMod val="75000"/>
                    <a:lumOff val="25000"/>
                  </a:schemeClr>
                </a:solidFill>
                <a:effectLst/>
                <a:uLnTx/>
                <a:uFillTx/>
              </a:rPr>
              <a:t>Proposed Interventions:</a:t>
            </a:r>
          </a:p>
          <a:p>
            <a:pPr marL="0" marR="0" lvl="0" indent="0" fontAlgn="auto">
              <a:lnSpc>
                <a:spcPct val="90000"/>
              </a:lnSpc>
              <a:spcBef>
                <a:spcPts val="1200"/>
              </a:spcBef>
              <a:spcAft>
                <a:spcPts val="0"/>
              </a:spcAft>
              <a:buClr>
                <a:srgbClr val="A9A57C"/>
              </a:buClr>
              <a:buSzTx/>
              <a:buFont typeface="Calibri" panose="020F0502020204030204" pitchFamily="34" charset="0"/>
              <a:buNone/>
              <a:tabLst/>
              <a:defRPr/>
            </a:pPr>
            <a:r>
              <a:rPr kumimoji="0" lang="en-US" sz="1300" b="1" i="0" u="none" strike="noStrike" cap="none" spc="0" normalizeH="0" baseline="0" noProof="0" dirty="0">
                <a:ln>
                  <a:noFill/>
                </a:ln>
                <a:solidFill>
                  <a:schemeClr val="tx1">
                    <a:lumMod val="75000"/>
                    <a:lumOff val="25000"/>
                  </a:schemeClr>
                </a:solidFill>
                <a:effectLst/>
                <a:uLnTx/>
                <a:uFillTx/>
              </a:rPr>
              <a:t>Primary prevention interventions</a:t>
            </a:r>
          </a:p>
          <a:p>
            <a:pPr marL="788670" marR="0" lvl="1" indent="-285750" fontAlgn="auto">
              <a:lnSpc>
                <a:spcPct val="90000"/>
              </a:lnSpc>
              <a:spcBef>
                <a:spcPts val="250"/>
              </a:spcBef>
              <a:spcAft>
                <a:spcPts val="250"/>
              </a:spcAft>
              <a:buClr>
                <a:srgbClr val="A9A57C"/>
              </a:buClr>
              <a:buSzTx/>
              <a:buFont typeface="Arial" panose="020B0604020202020204" pitchFamily="34" charset="0"/>
              <a:buChar char="•"/>
              <a:tabLst/>
              <a:defRPr/>
            </a:pPr>
            <a:r>
              <a:rPr kumimoji="0" lang="en-US" sz="1300" b="0" i="0" u="none" strike="noStrike" cap="none" spc="0" normalizeH="0" baseline="0" noProof="0" dirty="0">
                <a:ln>
                  <a:noFill/>
                </a:ln>
                <a:solidFill>
                  <a:schemeClr val="tx1">
                    <a:lumMod val="75000"/>
                    <a:lumOff val="25000"/>
                  </a:schemeClr>
                </a:solidFill>
                <a:effectLst/>
                <a:uLnTx/>
                <a:uFillTx/>
              </a:rPr>
              <a:t>Education program for stress management techniques </a:t>
            </a:r>
          </a:p>
          <a:p>
            <a:pPr marL="788670" marR="0" lvl="1" indent="-285750" fontAlgn="auto">
              <a:lnSpc>
                <a:spcPct val="90000"/>
              </a:lnSpc>
              <a:spcBef>
                <a:spcPts val="250"/>
              </a:spcBef>
              <a:spcAft>
                <a:spcPts val="250"/>
              </a:spcAft>
              <a:buClr>
                <a:srgbClr val="A9A57C"/>
              </a:buClr>
              <a:buSzTx/>
              <a:buFont typeface="Arial" panose="020B0604020202020204" pitchFamily="34" charset="0"/>
              <a:buChar char="•"/>
              <a:tabLst/>
              <a:defRPr/>
            </a:pPr>
            <a:r>
              <a:rPr kumimoji="0" lang="en-US" sz="1300" b="0" i="0" u="none" strike="noStrike" cap="none" spc="0" normalizeH="0" baseline="0" noProof="0" dirty="0">
                <a:ln>
                  <a:noFill/>
                </a:ln>
                <a:solidFill>
                  <a:schemeClr val="tx1">
                    <a:lumMod val="75000"/>
                    <a:lumOff val="25000"/>
                  </a:schemeClr>
                </a:solidFill>
                <a:effectLst/>
                <a:uLnTx/>
                <a:uFillTx/>
              </a:rPr>
              <a:t>Enhances the lines flexible lines of defense</a:t>
            </a:r>
          </a:p>
          <a:p>
            <a:pPr marL="0" marR="0" lvl="0" indent="0" fontAlgn="auto">
              <a:lnSpc>
                <a:spcPct val="90000"/>
              </a:lnSpc>
              <a:spcBef>
                <a:spcPts val="1200"/>
              </a:spcBef>
              <a:spcAft>
                <a:spcPts val="0"/>
              </a:spcAft>
              <a:buClr>
                <a:srgbClr val="A9A57C"/>
              </a:buClr>
              <a:buSzTx/>
              <a:buFont typeface="Calibri" panose="020F0502020204030204" pitchFamily="34" charset="0"/>
              <a:buNone/>
              <a:tabLst/>
              <a:defRPr/>
            </a:pPr>
            <a:r>
              <a:rPr kumimoji="0" lang="en-US" sz="1300" b="1" i="0" u="none" strike="noStrike" cap="none" spc="0" normalizeH="0" baseline="0" noProof="0" dirty="0">
                <a:ln>
                  <a:noFill/>
                </a:ln>
                <a:solidFill>
                  <a:schemeClr val="tx1">
                    <a:lumMod val="75000"/>
                    <a:lumOff val="25000"/>
                  </a:schemeClr>
                </a:solidFill>
                <a:effectLst/>
                <a:uLnTx/>
                <a:uFillTx/>
              </a:rPr>
              <a:t>Secondary prevention interventions:</a:t>
            </a:r>
          </a:p>
          <a:p>
            <a:pPr marL="788670" marR="0" lvl="1" indent="-285750" fontAlgn="auto">
              <a:lnSpc>
                <a:spcPct val="90000"/>
              </a:lnSpc>
              <a:spcBef>
                <a:spcPts val="250"/>
              </a:spcBef>
              <a:spcAft>
                <a:spcPts val="250"/>
              </a:spcAft>
              <a:buClr>
                <a:srgbClr val="A9A57C"/>
              </a:buClr>
              <a:buSzTx/>
              <a:buFont typeface="Arial" panose="020B0604020202020204" pitchFamily="34" charset="0"/>
              <a:buChar char="•"/>
              <a:tabLst/>
              <a:defRPr/>
            </a:pPr>
            <a:r>
              <a:rPr kumimoji="0" lang="en-US" sz="1300" b="0" i="0" u="none" strike="noStrike" cap="none" spc="0" normalizeH="0" baseline="0" noProof="0" dirty="0">
                <a:ln>
                  <a:noFill/>
                </a:ln>
                <a:solidFill>
                  <a:schemeClr val="tx1">
                    <a:lumMod val="75000"/>
                    <a:lumOff val="25000"/>
                  </a:schemeClr>
                </a:solidFill>
                <a:effectLst/>
                <a:uLnTx/>
                <a:uFillTx/>
              </a:rPr>
              <a:t>Work with the teacher to identify students who may be in crisis and need further support</a:t>
            </a:r>
          </a:p>
          <a:p>
            <a:pPr marL="788670" marR="0" lvl="1" indent="-285750" fontAlgn="auto">
              <a:lnSpc>
                <a:spcPct val="90000"/>
              </a:lnSpc>
              <a:spcBef>
                <a:spcPts val="250"/>
              </a:spcBef>
              <a:spcAft>
                <a:spcPts val="250"/>
              </a:spcAft>
              <a:buClr>
                <a:srgbClr val="A9A57C"/>
              </a:buClr>
              <a:buSzTx/>
              <a:buFont typeface="Arial" panose="020B0604020202020204" pitchFamily="34" charset="0"/>
              <a:buChar char="•"/>
              <a:tabLst/>
              <a:defRPr/>
            </a:pPr>
            <a:r>
              <a:rPr kumimoji="0" lang="en-US" sz="1300" b="0" i="0" u="none" strike="noStrike" cap="none" spc="0" normalizeH="0" baseline="0" noProof="0" dirty="0">
                <a:ln>
                  <a:noFill/>
                </a:ln>
                <a:solidFill>
                  <a:schemeClr val="tx1">
                    <a:lumMod val="75000"/>
                    <a:lumOff val="25000"/>
                  </a:schemeClr>
                </a:solidFill>
                <a:effectLst/>
                <a:uLnTx/>
                <a:uFillTx/>
              </a:rPr>
              <a:t>Assist the teacher in facilitating opportunities for students to practice coping techniques in the classroom and share techniques with student families</a:t>
            </a:r>
          </a:p>
          <a:p>
            <a:pPr marL="788670" marR="0" lvl="1" indent="-285750" fontAlgn="auto">
              <a:lnSpc>
                <a:spcPct val="90000"/>
              </a:lnSpc>
              <a:spcBef>
                <a:spcPts val="250"/>
              </a:spcBef>
              <a:spcAft>
                <a:spcPts val="250"/>
              </a:spcAft>
              <a:buClr>
                <a:srgbClr val="A9A57C"/>
              </a:buClr>
              <a:buSzTx/>
              <a:buFont typeface="Arial" panose="020B0604020202020204" pitchFamily="34" charset="0"/>
              <a:buChar char="•"/>
              <a:tabLst/>
              <a:defRPr/>
            </a:pPr>
            <a:r>
              <a:rPr kumimoji="0" lang="en-US" sz="1300" b="0" i="0" u="none" strike="noStrike" cap="none" spc="0" normalizeH="0" baseline="0" noProof="0" dirty="0">
                <a:ln>
                  <a:noFill/>
                </a:ln>
                <a:solidFill>
                  <a:schemeClr val="tx1">
                    <a:lumMod val="75000"/>
                    <a:lumOff val="25000"/>
                  </a:schemeClr>
                </a:solidFill>
                <a:effectLst/>
                <a:uLnTx/>
                <a:uFillTx/>
              </a:rPr>
              <a:t>Strengthens normal lines of defense</a:t>
            </a:r>
          </a:p>
          <a:p>
            <a:pPr marL="0" marR="0" lvl="0" indent="0" fontAlgn="auto">
              <a:lnSpc>
                <a:spcPct val="90000"/>
              </a:lnSpc>
              <a:spcBef>
                <a:spcPts val="1200"/>
              </a:spcBef>
              <a:spcAft>
                <a:spcPts val="0"/>
              </a:spcAft>
              <a:buClr>
                <a:srgbClr val="A9A57C"/>
              </a:buClr>
              <a:buSzTx/>
              <a:buFont typeface="Calibri" panose="020F0502020204030204" pitchFamily="34" charset="0"/>
              <a:buNone/>
              <a:tabLst/>
              <a:defRPr/>
            </a:pPr>
            <a:r>
              <a:rPr kumimoji="0" lang="en-US" sz="1300" b="1" i="0" u="none" strike="noStrike" cap="none" spc="0" normalizeH="0" baseline="0" noProof="0" dirty="0">
                <a:ln>
                  <a:noFill/>
                </a:ln>
                <a:solidFill>
                  <a:schemeClr val="tx1">
                    <a:lumMod val="75000"/>
                    <a:lumOff val="25000"/>
                  </a:schemeClr>
                </a:solidFill>
                <a:effectLst/>
                <a:uLnTx/>
                <a:uFillTx/>
              </a:rPr>
              <a:t>Tertiary prevention interventions:</a:t>
            </a:r>
          </a:p>
          <a:p>
            <a:pPr marL="788670" marR="0" lvl="1" indent="-285750" fontAlgn="auto">
              <a:lnSpc>
                <a:spcPct val="90000"/>
              </a:lnSpc>
              <a:spcBef>
                <a:spcPts val="250"/>
              </a:spcBef>
              <a:spcAft>
                <a:spcPts val="250"/>
              </a:spcAft>
              <a:buClr>
                <a:srgbClr val="A9A57C"/>
              </a:buClr>
              <a:buSzTx/>
              <a:buFont typeface="Arial" panose="020B0604020202020204" pitchFamily="34" charset="0"/>
              <a:buChar char="•"/>
              <a:tabLst/>
              <a:defRPr/>
            </a:pPr>
            <a:r>
              <a:rPr kumimoji="0" lang="en-US" sz="1300" b="0" i="0" u="none" strike="noStrike" cap="none" spc="0" normalizeH="0" baseline="0" noProof="0" dirty="0">
                <a:ln>
                  <a:noFill/>
                </a:ln>
                <a:solidFill>
                  <a:schemeClr val="tx1">
                    <a:lumMod val="75000"/>
                    <a:lumOff val="25000"/>
                  </a:schemeClr>
                </a:solidFill>
                <a:effectLst/>
                <a:uLnTx/>
                <a:uFillTx/>
              </a:rPr>
              <a:t>Referral to community supports </a:t>
            </a:r>
          </a:p>
          <a:p>
            <a:pPr marL="788670" marR="0" lvl="1" indent="-285750" fontAlgn="auto">
              <a:lnSpc>
                <a:spcPct val="90000"/>
              </a:lnSpc>
              <a:spcBef>
                <a:spcPts val="250"/>
              </a:spcBef>
              <a:spcAft>
                <a:spcPts val="250"/>
              </a:spcAft>
              <a:buClr>
                <a:srgbClr val="A9A57C"/>
              </a:buClr>
              <a:buSzTx/>
              <a:buFont typeface="Arial" panose="020B0604020202020204" pitchFamily="34" charset="0"/>
              <a:buChar char="•"/>
              <a:tabLst/>
              <a:defRPr/>
            </a:pPr>
            <a:r>
              <a:rPr kumimoji="0" lang="en-US" sz="1300" b="0" i="0" u="none" strike="noStrike" cap="none" spc="0" normalizeH="0" baseline="0" noProof="0" dirty="0">
                <a:ln>
                  <a:noFill/>
                </a:ln>
                <a:solidFill>
                  <a:schemeClr val="tx1">
                    <a:lumMod val="75000"/>
                    <a:lumOff val="25000"/>
                  </a:schemeClr>
                </a:solidFill>
                <a:effectLst/>
                <a:uLnTx/>
                <a:uFillTx/>
              </a:rPr>
              <a:t>Facilitates the opportunity for reconstitution and regaining system stability</a:t>
            </a:r>
          </a:p>
        </p:txBody>
      </p:sp>
    </p:spTree>
    <p:extLst>
      <p:ext uri="{BB962C8B-B14F-4D97-AF65-F5344CB8AC3E}">
        <p14:creationId xmlns:p14="http://schemas.microsoft.com/office/powerpoint/2010/main" val="3037175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55CFC66-84AF-C7AF-3D22-5C9161F9B0E9}"/>
              </a:ext>
            </a:extLst>
          </p:cNvPr>
          <p:cNvSpPr>
            <a:spLocks noGrp="1"/>
          </p:cNvSpPr>
          <p:nvPr>
            <p:ph type="title"/>
          </p:nvPr>
        </p:nvSpPr>
        <p:spPr>
          <a:xfrm>
            <a:off x="643466" y="786383"/>
            <a:ext cx="3517567" cy="2093975"/>
          </a:xfrm>
        </p:spPr>
        <p:txBody>
          <a:bodyPr anchor="b">
            <a:normAutofit fontScale="90000"/>
          </a:bodyPr>
          <a:lstStyle/>
          <a:p>
            <a:r>
              <a:rPr lang="en-US" dirty="0"/>
              <a:t>Practice Scenario Responses:</a:t>
            </a:r>
            <a:br>
              <a:rPr lang="en-US" dirty="0"/>
            </a:br>
            <a:br>
              <a:rPr lang="en-US" dirty="0"/>
            </a:br>
            <a:r>
              <a:rPr lang="en-US" dirty="0"/>
              <a:t>Roy’s Adaptation Model</a:t>
            </a:r>
          </a:p>
        </p:txBody>
      </p:sp>
      <p:sp>
        <p:nvSpPr>
          <p:cNvPr id="29" name="Text Placeholder 3">
            <a:extLst>
              <a:ext uri="{FF2B5EF4-FFF2-40B4-BE49-F238E27FC236}">
                <a16:creationId xmlns:a16="http://schemas.microsoft.com/office/drawing/2014/main" id="{09EAD8EC-8CE6-8100-EC07-26DC665F82DC}"/>
              </a:ext>
            </a:extLst>
          </p:cNvPr>
          <p:cNvSpPr>
            <a:spLocks noGrp="1"/>
          </p:cNvSpPr>
          <p:nvPr>
            <p:ph type="body" sz="half" idx="2"/>
          </p:nvPr>
        </p:nvSpPr>
        <p:spPr>
          <a:xfrm>
            <a:off x="643465" y="3043050"/>
            <a:ext cx="3517567" cy="3064505"/>
          </a:xfrm>
        </p:spPr>
        <p:txBody>
          <a:bodyPr/>
          <a:lstStyle/>
          <a:p>
            <a:endParaRPr lang="en-US" dirty="0"/>
          </a:p>
        </p:txBody>
      </p:sp>
      <p:graphicFrame>
        <p:nvGraphicFramePr>
          <p:cNvPr id="24" name="Content Placeholder 2">
            <a:extLst>
              <a:ext uri="{FF2B5EF4-FFF2-40B4-BE49-F238E27FC236}">
                <a16:creationId xmlns:a16="http://schemas.microsoft.com/office/drawing/2014/main" id="{796E378B-2AC3-6B53-F83F-8E36771B2446}"/>
              </a:ext>
            </a:extLst>
          </p:cNvPr>
          <p:cNvGraphicFramePr>
            <a:graphicFrameLocks noGrp="1"/>
          </p:cNvGraphicFramePr>
          <p:nvPr>
            <p:ph idx="1"/>
            <p:extLst>
              <p:ext uri="{D42A27DB-BD31-4B8C-83A1-F6EECF244321}">
                <p14:modId xmlns:p14="http://schemas.microsoft.com/office/powerpoint/2010/main" val="700005507"/>
              </p:ext>
            </p:extLst>
          </p:nvPr>
        </p:nvGraphicFramePr>
        <p:xfrm>
          <a:off x="5458984" y="812799"/>
          <a:ext cx="5928344" cy="5294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3065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8CC9A9-744A-C0CE-17A5-71E4B3E8024B}"/>
              </a:ext>
            </a:extLst>
          </p:cNvPr>
          <p:cNvSpPr>
            <a:spLocks noGrp="1"/>
          </p:cNvSpPr>
          <p:nvPr>
            <p:ph type="title"/>
          </p:nvPr>
        </p:nvSpPr>
        <p:spPr>
          <a:xfrm>
            <a:off x="1097280" y="286603"/>
            <a:ext cx="10058400" cy="1450757"/>
          </a:xfrm>
        </p:spPr>
        <p:txBody>
          <a:bodyPr anchor="b">
            <a:normAutofit/>
          </a:bodyPr>
          <a:lstStyle/>
          <a:p>
            <a:r>
              <a:rPr lang="en-US" dirty="0"/>
              <a:t>References </a:t>
            </a:r>
            <a:endParaRPr lang="en-CA" dirty="0"/>
          </a:p>
        </p:txBody>
      </p:sp>
      <p:sp>
        <p:nvSpPr>
          <p:cNvPr id="15" name="Content Placeholder 2">
            <a:extLst>
              <a:ext uri="{FF2B5EF4-FFF2-40B4-BE49-F238E27FC236}">
                <a16:creationId xmlns:a16="http://schemas.microsoft.com/office/drawing/2014/main" id="{ECB54898-0F6F-9AAE-E40E-DE6FA39591CD}"/>
              </a:ext>
            </a:extLst>
          </p:cNvPr>
          <p:cNvSpPr>
            <a:spLocks noGrp="1"/>
          </p:cNvSpPr>
          <p:nvPr>
            <p:ph idx="1"/>
          </p:nvPr>
        </p:nvSpPr>
        <p:spPr>
          <a:xfrm>
            <a:off x="1097280" y="2108201"/>
            <a:ext cx="10058400" cy="3760891"/>
          </a:xfrm>
        </p:spPr>
        <p:txBody>
          <a:bodyPr/>
          <a:lstStyle/>
          <a:p>
            <a:r>
              <a:rPr lang="en-US" sz="2000" dirty="0"/>
              <a:t>Gunter Lawson, T., &amp; . (2018). Systems Model. In (Ed.), Nursing theorists and their work (9th 	ed., pp. 231–248). Elsevier.</a:t>
            </a:r>
          </a:p>
          <a:p>
            <a:r>
              <a:rPr lang="en-US" sz="2000" dirty="0"/>
              <a:t>Masters, K. (2015). </a:t>
            </a:r>
            <a:r>
              <a:rPr lang="en-US" sz="2000" i="1" dirty="0"/>
              <a:t>Nursing theories: A framework for professional practice</a:t>
            </a:r>
            <a:r>
              <a:rPr lang="en-US" sz="2000" dirty="0"/>
              <a:t>. Jones &amp; Bartlett 	Learning. </a:t>
            </a:r>
          </a:p>
          <a:p>
            <a:r>
              <a:rPr lang="en-US" sz="2000" dirty="0">
                <a:effectLst/>
                <a:latin typeface="Times New Roman" panose="02020603050405020304" pitchFamily="18" charset="0"/>
                <a:ea typeface="Times New Roman" panose="02020603050405020304" pitchFamily="18" charset="0"/>
              </a:rPr>
              <a:t>Neuman, B., &amp; Fawcett, J. (2011). </a:t>
            </a:r>
            <a:r>
              <a:rPr lang="en-US" sz="2000" i="1" dirty="0">
                <a:effectLst/>
                <a:latin typeface="Times New Roman" panose="02020603050405020304" pitchFamily="18" charset="0"/>
                <a:ea typeface="Times New Roman" panose="02020603050405020304" pitchFamily="18" charset="0"/>
              </a:rPr>
              <a:t>The </a:t>
            </a:r>
            <a:r>
              <a:rPr lang="en-US" sz="2000" i="1" dirty="0" err="1">
                <a:effectLst/>
                <a:latin typeface="Times New Roman" panose="02020603050405020304" pitchFamily="18" charset="0"/>
                <a:ea typeface="Times New Roman" panose="02020603050405020304" pitchFamily="18" charset="0"/>
              </a:rPr>
              <a:t>neuman</a:t>
            </a:r>
            <a:r>
              <a:rPr lang="en-US" sz="2000" i="1" dirty="0">
                <a:effectLst/>
                <a:latin typeface="Times New Roman" panose="02020603050405020304" pitchFamily="18" charset="0"/>
                <a:ea typeface="Times New Roman" panose="02020603050405020304" pitchFamily="18" charset="0"/>
              </a:rPr>
              <a:t> systems model (5th edition)</a:t>
            </a:r>
            <a:r>
              <a:rPr lang="en-US" sz="2000" dirty="0">
                <a:effectLst/>
                <a:latin typeface="Times New Roman" panose="02020603050405020304" pitchFamily="18" charset="0"/>
                <a:ea typeface="Times New Roman" panose="02020603050405020304" pitchFamily="18" charset="0"/>
              </a:rPr>
              <a:t> (5th ed.). Pearson.</a:t>
            </a:r>
          </a:p>
          <a:p>
            <a:r>
              <a:rPr lang="en-US" dirty="0">
                <a:effectLst/>
              </a:rPr>
              <a:t>Phillips, K. D., &amp; Harris, R. (2018). Adaptation Model. In </a:t>
            </a:r>
            <a:r>
              <a:rPr lang="en-US" i="1" dirty="0">
                <a:effectLst/>
              </a:rPr>
              <a:t>Nursing theorists and their work</a:t>
            </a:r>
            <a:r>
              <a:rPr lang="en-US" dirty="0">
                <a:effectLst/>
              </a:rPr>
              <a:t> (pp. 	249–272). essay, Elsevier. </a:t>
            </a:r>
          </a:p>
          <a:p>
            <a:endParaRPr lang="en-US" dirty="0">
              <a:effectLst/>
            </a:endParaRPr>
          </a:p>
          <a:p>
            <a:endParaRPr lang="en-CA" dirty="0">
              <a:effectLst/>
            </a:endParaRPr>
          </a:p>
          <a:p>
            <a:endParaRPr lang="en-CA" dirty="0">
              <a:effectLst/>
            </a:endParaRPr>
          </a:p>
          <a:p>
            <a:endParaRPr lang="en-US" dirty="0"/>
          </a:p>
        </p:txBody>
      </p:sp>
    </p:spTree>
    <p:extLst>
      <p:ext uri="{BB962C8B-B14F-4D97-AF65-F5344CB8AC3E}">
        <p14:creationId xmlns:p14="http://schemas.microsoft.com/office/powerpoint/2010/main" val="228593606"/>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docProps/app.xml><?xml version="1.0" encoding="utf-8"?>
<Properties xmlns="http://schemas.openxmlformats.org/officeDocument/2006/extended-properties" xmlns:vt="http://schemas.openxmlformats.org/officeDocument/2006/docPropsVTypes">
  <Template>{216500B3-EF19-4902-91EE-150F1438E140}tf56160789_win32</Template>
  <TotalTime>1584</TotalTime>
  <Words>1493</Words>
  <Application>Microsoft Office PowerPoint</Application>
  <PresentationFormat>Widescreen</PresentationFormat>
  <Paragraphs>100</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Bookman Old Style</vt:lpstr>
      <vt:lpstr>Calibri</vt:lpstr>
      <vt:lpstr>Franklin Gothic Book</vt:lpstr>
      <vt:lpstr>Times New Roman</vt:lpstr>
      <vt:lpstr>1_RetrospectVTI</vt:lpstr>
      <vt:lpstr>Theorist Gallery </vt:lpstr>
      <vt:lpstr>Comparing Nursing Theories</vt:lpstr>
      <vt:lpstr>Dr. Betty Neuman </vt:lpstr>
      <vt:lpstr>Overview of Theory</vt:lpstr>
      <vt:lpstr>Concepts </vt:lpstr>
      <vt:lpstr>Assumptions </vt:lpstr>
      <vt:lpstr>Sister Callista Roy</vt:lpstr>
      <vt:lpstr>Theory Overview</vt:lpstr>
      <vt:lpstr>Concepts </vt:lpstr>
      <vt:lpstr>Assumptions </vt:lpstr>
      <vt:lpstr>Comparisons</vt:lpstr>
      <vt:lpstr>Practice Scenario </vt:lpstr>
      <vt:lpstr>Practice Scenario Responses Neuman Systems Model</vt:lpstr>
      <vt:lpstr>Practice Scenario Responses:  Roy’s Adaptation Model</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Theorist Gallery </dc:title>
  <dc:creator>Kelly Lawrenson</dc:creator>
  <cp:lastModifiedBy>Kelly Lawrenson</cp:lastModifiedBy>
  <cp:revision>12</cp:revision>
  <dcterms:created xsi:type="dcterms:W3CDTF">2023-03-06T02:03:58Z</dcterms:created>
  <dcterms:modified xsi:type="dcterms:W3CDTF">2023-03-07T04:28:34Z</dcterms:modified>
</cp:coreProperties>
</file>